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7556500" cy="10693400"/>
  <p:notesSz cx="6858000" cy="9144000"/>
  <p:embeddedFontLst>
    <p:embeddedFont>
      <p:font typeface="Canva Sans Bold" charset="1" panose="020B0803030501040103"/>
      <p:regular r:id="rId34"/>
    </p:embeddedFont>
    <p:embeddedFont>
      <p:font typeface="Canva Sans Italics" charset="1" panose="020B0503030501040103"/>
      <p:regular r:id="rId35"/>
    </p:embeddedFont>
    <p:embeddedFont>
      <p:font typeface="Canva Sans" charset="1" panose="020B0503030501040103"/>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jpeg" Type="http://schemas.openxmlformats.org/officeDocument/2006/relationships/image"/><Relationship Id="rId4" Target="../media/image30.jpeg" Type="http://schemas.openxmlformats.org/officeDocument/2006/relationships/image"/><Relationship Id="rId5"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32.jpeg" Type="http://schemas.openxmlformats.org/officeDocument/2006/relationships/image"/><Relationship Id="rId4" Target="../media/image33.jpeg" Type="http://schemas.openxmlformats.org/officeDocument/2006/relationships/image"/><Relationship Id="rId5" Target="../media/image34.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35.jpeg" Type="http://schemas.openxmlformats.org/officeDocument/2006/relationships/image"/><Relationship Id="rId4" Target="../media/image36.jpeg" Type="http://schemas.openxmlformats.org/officeDocument/2006/relationships/image"/><Relationship Id="rId5" Target="../media/image37.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jpeg" Type="http://schemas.openxmlformats.org/officeDocument/2006/relationships/image"/><Relationship Id="rId4" Target="../media/image39.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0.jpeg" Type="http://schemas.openxmlformats.org/officeDocument/2006/relationships/image"/><Relationship Id="rId4" Target="../media/image4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2.jpeg" Type="http://schemas.openxmlformats.org/officeDocument/2006/relationships/image"/><Relationship Id="rId4" Target="../media/image43.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4.jpeg" Type="http://schemas.openxmlformats.org/officeDocument/2006/relationships/image"/><Relationship Id="rId4" Target="../media/image45.jpeg" Type="http://schemas.openxmlformats.org/officeDocument/2006/relationships/image"/><Relationship Id="rId5" Target="../media/image46.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jpeg" Type="http://schemas.openxmlformats.org/officeDocument/2006/relationships/image"/><Relationship Id="rId4" Target="../media/image48.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43.jpeg" Type="http://schemas.openxmlformats.org/officeDocument/2006/relationships/image"/><Relationship Id="rId8" Target="../media/image4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jpe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 Id="rId6" Target="../media/image6.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0.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1.jpeg" Type="http://schemas.openxmlformats.org/officeDocument/2006/relationships/image"/><Relationship Id="rId4" Target="../media/image52.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3.jpeg" Type="http://schemas.openxmlformats.org/officeDocument/2006/relationships/image"/><Relationship Id="rId4" Target="../media/image54.jpeg" Type="http://schemas.openxmlformats.org/officeDocument/2006/relationships/image"/><Relationship Id="rId5" Target="../media/image55.jpe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8.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9.jpeg" Type="http://schemas.openxmlformats.org/officeDocument/2006/relationships/image"/><Relationship Id="rId4" Target="../media/image60.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1.jpeg" Type="http://schemas.openxmlformats.org/officeDocument/2006/relationships/image"/><Relationship Id="rId4" Target="../media/image62.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3.jpeg" Type="http://schemas.openxmlformats.org/officeDocument/2006/relationships/image"/><Relationship Id="rId4" Target="../media/image64.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jpeg" Type="http://schemas.openxmlformats.org/officeDocument/2006/relationships/image"/><Relationship Id="rId3" Target="../media/image6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jpeg" Type="http://schemas.openxmlformats.org/officeDocument/2006/relationships/image"/><Relationship Id="rId4" Target="../media/image24.jpeg" Type="http://schemas.openxmlformats.org/officeDocument/2006/relationships/image"/><Relationship Id="rId5" Target="../media/image2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Freeform 3" id="3"/>
          <p:cNvSpPr/>
          <p:nvPr/>
        </p:nvSpPr>
        <p:spPr>
          <a:xfrm flipH="false" flipV="false" rot="0">
            <a:off x="1579521" y="8436303"/>
            <a:ext cx="4612040" cy="2079360"/>
          </a:xfrm>
          <a:custGeom>
            <a:avLst/>
            <a:gdLst/>
            <a:ahLst/>
            <a:cxnLst/>
            <a:rect r="r" b="b" t="t" l="l"/>
            <a:pathLst>
              <a:path h="2079360" w="4612040">
                <a:moveTo>
                  <a:pt x="0" y="0"/>
                </a:moveTo>
                <a:lnTo>
                  <a:pt x="4612040" y="0"/>
                </a:lnTo>
                <a:lnTo>
                  <a:pt x="4612040" y="2079360"/>
                </a:lnTo>
                <a:lnTo>
                  <a:pt x="0" y="2079360"/>
                </a:lnTo>
                <a:lnTo>
                  <a:pt x="0" y="0"/>
                </a:lnTo>
                <a:close/>
              </a:path>
            </a:pathLst>
          </a:custGeom>
          <a:blipFill>
            <a:blip r:embed="rId3"/>
            <a:stretch>
              <a:fillRect l="0" t="0" r="0" b="0"/>
            </a:stretch>
          </a:blipFill>
        </p:spPr>
      </p:sp>
      <p:sp>
        <p:nvSpPr>
          <p:cNvPr name="TextBox 4" id="4"/>
          <p:cNvSpPr txBox="true"/>
          <p:nvPr/>
        </p:nvSpPr>
        <p:spPr>
          <a:xfrm rot="0">
            <a:off x="541933" y="550750"/>
            <a:ext cx="6535787" cy="448310"/>
          </a:xfrm>
          <a:prstGeom prst="rect">
            <a:avLst/>
          </a:prstGeom>
        </p:spPr>
        <p:txBody>
          <a:bodyPr anchor="t" rtlCol="false" tIns="0" lIns="0" bIns="0" rIns="0">
            <a:spAutoFit/>
          </a:bodyPr>
          <a:lstStyle/>
          <a:p>
            <a:pPr algn="ctr">
              <a:lnSpc>
                <a:spcPts val="3639"/>
              </a:lnSpc>
              <a:spcBef>
                <a:spcPct val="0"/>
              </a:spcBef>
            </a:pPr>
            <a:r>
              <a:rPr lang="en-US" b="true" sz="2599">
                <a:solidFill>
                  <a:srgbClr val="000000"/>
                </a:solidFill>
                <a:latin typeface="Canva Sans Bold"/>
                <a:ea typeface="Canva Sans Bold"/>
                <a:cs typeface="Canva Sans Bold"/>
                <a:sym typeface="Canva Sans Bold"/>
              </a:rPr>
              <a:t>NETWORKING TRAINING - MODULE 7 &amp; 8</a:t>
            </a:r>
          </a:p>
        </p:txBody>
      </p:sp>
      <p:sp>
        <p:nvSpPr>
          <p:cNvPr name="TextBox 5" id="5"/>
          <p:cNvSpPr txBox="true"/>
          <p:nvPr/>
        </p:nvSpPr>
        <p:spPr>
          <a:xfrm rot="0">
            <a:off x="1807884" y="1232545"/>
            <a:ext cx="3726656" cy="372745"/>
          </a:xfrm>
          <a:prstGeom prst="rect">
            <a:avLst/>
          </a:prstGeom>
        </p:spPr>
        <p:txBody>
          <a:bodyPr anchor="t" rtlCol="false" tIns="0" lIns="0" bIns="0" rIns="0">
            <a:spAutoFit/>
          </a:bodyPr>
          <a:lstStyle/>
          <a:p>
            <a:pPr algn="ctr">
              <a:lnSpc>
                <a:spcPts val="3079"/>
              </a:lnSpc>
              <a:spcBef>
                <a:spcPct val="0"/>
              </a:spcBef>
            </a:pPr>
            <a:r>
              <a:rPr lang="en-US" sz="2199" i="true">
                <a:solidFill>
                  <a:srgbClr val="000000"/>
                </a:solidFill>
                <a:latin typeface="Canva Sans Italics"/>
                <a:ea typeface="Canva Sans Italics"/>
                <a:cs typeface="Canva Sans Italics"/>
                <a:sym typeface="Canva Sans Italics"/>
              </a:rPr>
              <a:t>Akash S, embedUR Systems</a:t>
            </a:r>
          </a:p>
        </p:txBody>
      </p:sp>
      <p:sp>
        <p:nvSpPr>
          <p:cNvPr name="TextBox 6" id="6"/>
          <p:cNvSpPr txBox="true"/>
          <p:nvPr/>
        </p:nvSpPr>
        <p:spPr>
          <a:xfrm rot="0">
            <a:off x="514932" y="1941085"/>
            <a:ext cx="683617" cy="372811"/>
          </a:xfrm>
          <a:prstGeom prst="rect">
            <a:avLst/>
          </a:prstGeom>
        </p:spPr>
        <p:txBody>
          <a:bodyPr anchor="t" rtlCol="false" tIns="0" lIns="0" bIns="0" rIns="0">
            <a:spAutoFit/>
          </a:bodyPr>
          <a:lstStyle/>
          <a:p>
            <a:pPr algn="ctr">
              <a:lnSpc>
                <a:spcPts val="3079"/>
              </a:lnSpc>
              <a:spcBef>
                <a:spcPct val="0"/>
              </a:spcBef>
            </a:pPr>
            <a:r>
              <a:rPr lang="en-US" b="true" sz="2199">
                <a:solidFill>
                  <a:srgbClr val="000000"/>
                </a:solidFill>
                <a:latin typeface="Canva Sans Bold"/>
                <a:ea typeface="Canva Sans Bold"/>
                <a:cs typeface="Canva Sans Bold"/>
                <a:sym typeface="Canva Sans Bold"/>
              </a:rPr>
              <a:t>Qn 1:</a:t>
            </a:r>
          </a:p>
        </p:txBody>
      </p:sp>
      <p:sp>
        <p:nvSpPr>
          <p:cNvPr name="TextBox 7" id="7"/>
          <p:cNvSpPr txBox="true"/>
          <p:nvPr/>
        </p:nvSpPr>
        <p:spPr>
          <a:xfrm rot="0">
            <a:off x="470715" y="2427344"/>
            <a:ext cx="6829653" cy="790575"/>
          </a:xfrm>
          <a:prstGeom prst="rect">
            <a:avLst/>
          </a:prstGeom>
        </p:spPr>
        <p:txBody>
          <a:bodyPr anchor="t" rtlCol="false" tIns="0" lIns="0" bIns="0" rIns="0">
            <a:spAutoFit/>
          </a:bodyPr>
          <a:lstStyle/>
          <a:p>
            <a:pPr algn="l">
              <a:lnSpc>
                <a:spcPts val="2100"/>
              </a:lnSpc>
            </a:pPr>
            <a:r>
              <a:rPr lang="en-US" sz="1500">
                <a:solidFill>
                  <a:srgbClr val="000000"/>
                </a:solidFill>
                <a:latin typeface="Canva Sans"/>
                <a:ea typeface="Canva Sans"/>
                <a:cs typeface="Canva Sans"/>
                <a:sym typeface="Canva Sans"/>
              </a:rPr>
              <a:t>Try Test-Connection and nslookup commands for below websites</a:t>
            </a:r>
          </a:p>
          <a:p>
            <a:pPr algn="l">
              <a:lnSpc>
                <a:spcPts val="2100"/>
              </a:lnSpc>
              <a:spcBef>
                <a:spcPct val="0"/>
              </a:spcBef>
            </a:pPr>
            <a:r>
              <a:rPr lang="en-US" sz="1500">
                <a:solidFill>
                  <a:srgbClr val="000000"/>
                </a:solidFill>
                <a:latin typeface="Canva Sans"/>
                <a:ea typeface="Canva Sans"/>
                <a:cs typeface="Canva Sans"/>
                <a:sym typeface="Canva Sans"/>
              </a:rPr>
              <a:t>www.google.com, www.facebook.com www.amazon.com, www.github.com, www.cisco.com</a:t>
            </a:r>
          </a:p>
        </p:txBody>
      </p:sp>
      <p:sp>
        <p:nvSpPr>
          <p:cNvPr name="TextBox 8" id="8"/>
          <p:cNvSpPr txBox="true"/>
          <p:nvPr/>
        </p:nvSpPr>
        <p:spPr>
          <a:xfrm rot="0">
            <a:off x="586594" y="3462155"/>
            <a:ext cx="1212205"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Canva Sans Bold"/>
                <a:ea typeface="Canva Sans Bold"/>
                <a:cs typeface="Canva Sans Bold"/>
                <a:sym typeface="Canva Sans Bold"/>
              </a:rPr>
              <a:t>nslookup:</a:t>
            </a:r>
          </a:p>
        </p:txBody>
      </p:sp>
      <p:sp>
        <p:nvSpPr>
          <p:cNvPr name="TextBox 9" id="9"/>
          <p:cNvSpPr txBox="true"/>
          <p:nvPr/>
        </p:nvSpPr>
        <p:spPr>
          <a:xfrm rot="0">
            <a:off x="514932" y="3889705"/>
            <a:ext cx="6491212" cy="790575"/>
          </a:xfrm>
          <a:prstGeom prst="rect">
            <a:avLst/>
          </a:prstGeom>
        </p:spPr>
        <p:txBody>
          <a:bodyPr anchor="t" rtlCol="false" tIns="0" lIns="0" bIns="0" rIns="0">
            <a:spAutoFit/>
          </a:bodyPr>
          <a:lstStyle/>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nslookup - </a:t>
            </a:r>
            <a:r>
              <a:rPr lang="en-US" b="true" sz="1500">
                <a:solidFill>
                  <a:srgbClr val="7068F4"/>
                </a:solidFill>
                <a:latin typeface="Canva Sans Bold"/>
                <a:ea typeface="Canva Sans Bold"/>
                <a:cs typeface="Canva Sans Bold"/>
                <a:sym typeface="Canva Sans Bold"/>
              </a:rPr>
              <a:t>Name Server Lookup</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It is a command-line tool used to query Domain Name System (DNS) servers to obtain domain name or IP address mappings.</a:t>
            </a:r>
          </a:p>
        </p:txBody>
      </p:sp>
      <p:sp>
        <p:nvSpPr>
          <p:cNvPr name="TextBox 10" id="10"/>
          <p:cNvSpPr txBox="true"/>
          <p:nvPr/>
        </p:nvSpPr>
        <p:spPr>
          <a:xfrm rot="0">
            <a:off x="592633" y="4833729"/>
            <a:ext cx="3018681" cy="349250"/>
          </a:xfrm>
          <a:prstGeom prst="rect">
            <a:avLst/>
          </a:prstGeom>
        </p:spPr>
        <p:txBody>
          <a:bodyPr anchor="t" rtlCol="false" tIns="0" lIns="0" bIns="0" rIns="0">
            <a:spAutoFit/>
          </a:bodyPr>
          <a:lstStyle/>
          <a:p>
            <a:pPr algn="l">
              <a:lnSpc>
                <a:spcPts val="2800"/>
              </a:lnSpc>
              <a:spcBef>
                <a:spcPct val="0"/>
              </a:spcBef>
            </a:pPr>
            <a:r>
              <a:rPr lang="en-US" sz="2000" b="true">
                <a:solidFill>
                  <a:srgbClr val="000000"/>
                </a:solidFill>
                <a:latin typeface="Canva Sans Bold"/>
                <a:ea typeface="Canva Sans Bold"/>
                <a:cs typeface="Canva Sans Bold"/>
                <a:sym typeface="Canva Sans Bold"/>
              </a:rPr>
              <a:t>What does nslookup do?</a:t>
            </a:r>
          </a:p>
        </p:txBody>
      </p:sp>
      <p:sp>
        <p:nvSpPr>
          <p:cNvPr name="TextBox 11" id="11"/>
          <p:cNvSpPr txBox="true"/>
          <p:nvPr/>
        </p:nvSpPr>
        <p:spPr>
          <a:xfrm rot="0">
            <a:off x="592633" y="5333279"/>
            <a:ext cx="6491212" cy="790575"/>
          </a:xfrm>
          <a:prstGeom prst="rect">
            <a:avLst/>
          </a:prstGeom>
        </p:spPr>
        <p:txBody>
          <a:bodyPr anchor="t" rtlCol="false" tIns="0" lIns="0" bIns="0" rIns="0">
            <a:spAutoFit/>
          </a:bodyPr>
          <a:lstStyle/>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R</a:t>
            </a:r>
            <a:r>
              <a:rPr lang="en-US" sz="1500">
                <a:solidFill>
                  <a:srgbClr val="000000"/>
                </a:solidFill>
                <a:latin typeface="Canva Sans"/>
                <a:ea typeface="Canva Sans"/>
                <a:cs typeface="Canva Sans"/>
                <a:sym typeface="Canva Sans"/>
              </a:rPr>
              <a:t>es</a:t>
            </a:r>
            <a:r>
              <a:rPr lang="en-US" sz="1500">
                <a:solidFill>
                  <a:srgbClr val="000000"/>
                </a:solidFill>
                <a:latin typeface="Canva Sans"/>
                <a:ea typeface="Canva Sans"/>
                <a:cs typeface="Canva Sans"/>
                <a:sym typeface="Canva Sans"/>
              </a:rPr>
              <a:t>olve</a:t>
            </a:r>
            <a:r>
              <a:rPr lang="en-US" sz="1500">
                <a:solidFill>
                  <a:srgbClr val="000000"/>
                </a:solidFill>
                <a:latin typeface="Canva Sans"/>
                <a:ea typeface="Canva Sans"/>
                <a:cs typeface="Canva Sans"/>
                <a:sym typeface="Canva Sans"/>
              </a:rPr>
              <a:t>s </a:t>
            </a:r>
            <a:r>
              <a:rPr lang="en-US" sz="1500">
                <a:solidFill>
                  <a:srgbClr val="000000"/>
                </a:solidFill>
                <a:latin typeface="Canva Sans"/>
                <a:ea typeface="Canva Sans"/>
                <a:cs typeface="Canva Sans"/>
                <a:sym typeface="Canva Sans"/>
              </a:rPr>
              <a:t>a d</a:t>
            </a:r>
            <a:r>
              <a:rPr lang="en-US" sz="1500">
                <a:solidFill>
                  <a:srgbClr val="000000"/>
                </a:solidFill>
                <a:latin typeface="Canva Sans"/>
                <a:ea typeface="Canva Sans"/>
                <a:cs typeface="Canva Sans"/>
                <a:sym typeface="Canva Sans"/>
              </a:rPr>
              <a:t>o</a:t>
            </a:r>
            <a:r>
              <a:rPr lang="en-US" sz="1500">
                <a:solidFill>
                  <a:srgbClr val="000000"/>
                </a:solidFill>
                <a:latin typeface="Canva Sans"/>
                <a:ea typeface="Canva Sans"/>
                <a:cs typeface="Canva Sans"/>
                <a:sym typeface="Canva Sans"/>
              </a:rPr>
              <a:t>ma</a:t>
            </a:r>
            <a:r>
              <a:rPr lang="en-US" sz="1500">
                <a:solidFill>
                  <a:srgbClr val="000000"/>
                </a:solidFill>
                <a:latin typeface="Canva Sans"/>
                <a:ea typeface="Canva Sans"/>
                <a:cs typeface="Canva Sans"/>
                <a:sym typeface="Canva Sans"/>
              </a:rPr>
              <a:t>in </a:t>
            </a:r>
            <a:r>
              <a:rPr lang="en-US" sz="1500">
                <a:solidFill>
                  <a:srgbClr val="000000"/>
                </a:solidFill>
                <a:latin typeface="Canva Sans"/>
                <a:ea typeface="Canva Sans"/>
                <a:cs typeface="Canva Sans"/>
                <a:sym typeface="Canva Sans"/>
              </a:rPr>
              <a:t>name t</a:t>
            </a:r>
            <a:r>
              <a:rPr lang="en-US" sz="1500">
                <a:solidFill>
                  <a:srgbClr val="000000"/>
                </a:solidFill>
                <a:latin typeface="Canva Sans"/>
                <a:ea typeface="Canva Sans"/>
                <a:cs typeface="Canva Sans"/>
                <a:sym typeface="Canva Sans"/>
              </a:rPr>
              <a:t>o</a:t>
            </a:r>
            <a:r>
              <a:rPr lang="en-US" sz="1500">
                <a:solidFill>
                  <a:srgbClr val="000000"/>
                </a:solidFill>
                <a:latin typeface="Canva Sans"/>
                <a:ea typeface="Canva Sans"/>
                <a:cs typeface="Canva Sans"/>
                <a:sym typeface="Canva Sans"/>
              </a:rPr>
              <a:t> i</a:t>
            </a:r>
            <a:r>
              <a:rPr lang="en-US" sz="1500">
                <a:solidFill>
                  <a:srgbClr val="000000"/>
                </a:solidFill>
                <a:latin typeface="Canva Sans"/>
                <a:ea typeface="Canva Sans"/>
                <a:cs typeface="Canva Sans"/>
                <a:sym typeface="Canva Sans"/>
              </a:rPr>
              <a:t>t</a:t>
            </a:r>
            <a:r>
              <a:rPr lang="en-US" sz="1500">
                <a:solidFill>
                  <a:srgbClr val="000000"/>
                </a:solidFill>
                <a:latin typeface="Canva Sans"/>
                <a:ea typeface="Canva Sans"/>
                <a:cs typeface="Canva Sans"/>
                <a:sym typeface="Canva Sans"/>
              </a:rPr>
              <a:t>s </a:t>
            </a:r>
            <a:r>
              <a:rPr lang="en-US" sz="1500">
                <a:solidFill>
                  <a:srgbClr val="000000"/>
                </a:solidFill>
                <a:latin typeface="Canva Sans"/>
                <a:ea typeface="Canva Sans"/>
                <a:cs typeface="Canva Sans"/>
                <a:sym typeface="Canva Sans"/>
              </a:rPr>
              <a:t>co</a:t>
            </a:r>
            <a:r>
              <a:rPr lang="en-US" sz="1500">
                <a:solidFill>
                  <a:srgbClr val="000000"/>
                </a:solidFill>
                <a:latin typeface="Canva Sans"/>
                <a:ea typeface="Canva Sans"/>
                <a:cs typeface="Canva Sans"/>
                <a:sym typeface="Canva Sans"/>
              </a:rPr>
              <a:t>rresponding IP address.</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Queries specific DNS servers for domain information.</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We can diagnose DNS related network issues.</a:t>
            </a:r>
          </a:p>
        </p:txBody>
      </p:sp>
      <p:sp>
        <p:nvSpPr>
          <p:cNvPr name="TextBox 12" id="12"/>
          <p:cNvSpPr txBox="true"/>
          <p:nvPr/>
        </p:nvSpPr>
        <p:spPr>
          <a:xfrm rot="0">
            <a:off x="592633" y="6277304"/>
            <a:ext cx="1716584" cy="349250"/>
          </a:xfrm>
          <a:prstGeom prst="rect">
            <a:avLst/>
          </a:prstGeom>
        </p:spPr>
        <p:txBody>
          <a:bodyPr anchor="t" rtlCol="false" tIns="0" lIns="0" bIns="0" rIns="0">
            <a:spAutoFit/>
          </a:bodyPr>
          <a:lstStyle/>
          <a:p>
            <a:pPr algn="l">
              <a:lnSpc>
                <a:spcPts val="2800"/>
              </a:lnSpc>
              <a:spcBef>
                <a:spcPct val="0"/>
              </a:spcBef>
            </a:pPr>
            <a:r>
              <a:rPr lang="en-US" sz="2000" b="true">
                <a:solidFill>
                  <a:srgbClr val="000000"/>
                </a:solidFill>
                <a:latin typeface="Canva Sans Bold"/>
                <a:ea typeface="Canva Sans Bold"/>
                <a:cs typeface="Canva Sans Bold"/>
                <a:sym typeface="Canva Sans Bold"/>
              </a:rPr>
              <a:t>How it works?</a:t>
            </a:r>
          </a:p>
        </p:txBody>
      </p:sp>
      <p:sp>
        <p:nvSpPr>
          <p:cNvPr name="TextBox 13" id="13"/>
          <p:cNvSpPr txBox="true"/>
          <p:nvPr/>
        </p:nvSpPr>
        <p:spPr>
          <a:xfrm rot="0">
            <a:off x="592633" y="6740854"/>
            <a:ext cx="6491212" cy="1590675"/>
          </a:xfrm>
          <a:prstGeom prst="rect">
            <a:avLst/>
          </a:prstGeom>
        </p:spPr>
        <p:txBody>
          <a:bodyPr anchor="t" rtlCol="false" tIns="0" lIns="0" bIns="0" rIns="0">
            <a:spAutoFit/>
          </a:bodyPr>
          <a:lstStyle/>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When we type a domain name, nslookup contacts the system’s DNS resolver.</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DNS resolver queries appropriate DNS server to get IP address</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If the queried server is non-authoritative, it forwards the request to the authoritative DNS server.</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Finally the domain name and its mapped IP is shown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Freeform 3" id="3"/>
          <p:cNvSpPr/>
          <p:nvPr/>
        </p:nvSpPr>
        <p:spPr>
          <a:xfrm flipH="false" flipV="false" rot="0">
            <a:off x="756000" y="983500"/>
            <a:ext cx="5735157" cy="2912856"/>
          </a:xfrm>
          <a:custGeom>
            <a:avLst/>
            <a:gdLst/>
            <a:ahLst/>
            <a:cxnLst/>
            <a:rect r="r" b="b" t="t" l="l"/>
            <a:pathLst>
              <a:path h="2912856" w="5735157">
                <a:moveTo>
                  <a:pt x="0" y="0"/>
                </a:moveTo>
                <a:lnTo>
                  <a:pt x="5735157" y="0"/>
                </a:lnTo>
                <a:lnTo>
                  <a:pt x="5735157" y="2912856"/>
                </a:lnTo>
                <a:lnTo>
                  <a:pt x="0" y="2912856"/>
                </a:lnTo>
                <a:lnTo>
                  <a:pt x="0" y="0"/>
                </a:lnTo>
                <a:close/>
              </a:path>
            </a:pathLst>
          </a:custGeom>
          <a:blipFill>
            <a:blip r:embed="rId3"/>
            <a:stretch>
              <a:fillRect l="0" t="0" r="0" b="0"/>
            </a:stretch>
          </a:blipFill>
        </p:spPr>
      </p:sp>
      <p:sp>
        <p:nvSpPr>
          <p:cNvPr name="Freeform 4" id="4"/>
          <p:cNvSpPr/>
          <p:nvPr/>
        </p:nvSpPr>
        <p:spPr>
          <a:xfrm flipH="false" flipV="false" rot="0">
            <a:off x="1310978" y="6028558"/>
            <a:ext cx="4625202" cy="3675583"/>
          </a:xfrm>
          <a:custGeom>
            <a:avLst/>
            <a:gdLst/>
            <a:ahLst/>
            <a:cxnLst/>
            <a:rect r="r" b="b" t="t" l="l"/>
            <a:pathLst>
              <a:path h="3675583" w="4625202">
                <a:moveTo>
                  <a:pt x="0" y="0"/>
                </a:moveTo>
                <a:lnTo>
                  <a:pt x="4625201" y="0"/>
                </a:lnTo>
                <a:lnTo>
                  <a:pt x="4625201" y="3675583"/>
                </a:lnTo>
                <a:lnTo>
                  <a:pt x="0" y="3675583"/>
                </a:lnTo>
                <a:lnTo>
                  <a:pt x="0" y="0"/>
                </a:lnTo>
                <a:close/>
              </a:path>
            </a:pathLst>
          </a:custGeom>
          <a:blipFill>
            <a:blip r:embed="rId4"/>
            <a:stretch>
              <a:fillRect l="0" t="0" r="0" b="0"/>
            </a:stretch>
          </a:blipFill>
        </p:spPr>
      </p:sp>
      <p:sp>
        <p:nvSpPr>
          <p:cNvPr name="TextBox 5" id="5"/>
          <p:cNvSpPr txBox="true"/>
          <p:nvPr/>
        </p:nvSpPr>
        <p:spPr>
          <a:xfrm rot="0">
            <a:off x="302417" y="406750"/>
            <a:ext cx="3056334" cy="349250"/>
          </a:xfrm>
          <a:prstGeom prst="rect">
            <a:avLst/>
          </a:prstGeom>
        </p:spPr>
        <p:txBody>
          <a:bodyPr anchor="t" rtlCol="false" tIns="0" lIns="0" bIns="0" rIns="0">
            <a:spAutoFit/>
          </a:bodyPr>
          <a:lstStyle/>
          <a:p>
            <a:pPr algn="l">
              <a:lnSpc>
                <a:spcPts val="2800"/>
              </a:lnSpc>
              <a:spcBef>
                <a:spcPct val="0"/>
              </a:spcBef>
            </a:pPr>
            <a:r>
              <a:rPr lang="en-US" sz="2000" b="true">
                <a:solidFill>
                  <a:srgbClr val="000000"/>
                </a:solidFill>
                <a:latin typeface="Canva Sans Bold"/>
                <a:ea typeface="Canva Sans Bold"/>
                <a:cs typeface="Canva Sans Bold"/>
                <a:sym typeface="Canva Sans Bold"/>
              </a:rPr>
              <a:t>Pinging from PC1 to PC2:</a:t>
            </a:r>
          </a:p>
        </p:txBody>
      </p:sp>
      <p:sp>
        <p:nvSpPr>
          <p:cNvPr name="TextBox 6" id="6"/>
          <p:cNvSpPr txBox="true"/>
          <p:nvPr/>
        </p:nvSpPr>
        <p:spPr>
          <a:xfrm rot="0">
            <a:off x="302417" y="4204859"/>
            <a:ext cx="2364284" cy="349250"/>
          </a:xfrm>
          <a:prstGeom prst="rect">
            <a:avLst/>
          </a:prstGeom>
        </p:spPr>
        <p:txBody>
          <a:bodyPr anchor="t" rtlCol="false" tIns="0" lIns="0" bIns="0" rIns="0">
            <a:spAutoFit/>
          </a:bodyPr>
          <a:lstStyle/>
          <a:p>
            <a:pPr algn="l">
              <a:lnSpc>
                <a:spcPts val="2800"/>
              </a:lnSpc>
              <a:spcBef>
                <a:spcPct val="0"/>
              </a:spcBef>
            </a:pPr>
            <a:r>
              <a:rPr lang="en-US" sz="2000" b="true">
                <a:solidFill>
                  <a:srgbClr val="000000"/>
                </a:solidFill>
                <a:latin typeface="Canva Sans Bold"/>
                <a:ea typeface="Canva Sans Bold"/>
                <a:cs typeface="Canva Sans Bold"/>
                <a:sym typeface="Canva Sans Bold"/>
              </a:rPr>
              <a:t>There ‘s a </a:t>
            </a:r>
            <a:r>
              <a:rPr lang="en-US" sz="2000" b="true">
                <a:solidFill>
                  <a:srgbClr val="ED1C24"/>
                </a:solidFill>
                <a:latin typeface="Canva Sans Bold"/>
                <a:ea typeface="Canva Sans Bold"/>
                <a:cs typeface="Canva Sans Bold"/>
                <a:sym typeface="Canva Sans Bold"/>
              </a:rPr>
              <a:t>problem</a:t>
            </a:r>
            <a:r>
              <a:rPr lang="en-US" sz="2000" b="true">
                <a:solidFill>
                  <a:srgbClr val="000000"/>
                </a:solidFill>
                <a:latin typeface="Canva Sans Bold"/>
                <a:ea typeface="Canva Sans Bold"/>
                <a:cs typeface="Canva Sans Bold"/>
                <a:sym typeface="Canva Sans Bold"/>
              </a:rPr>
              <a:t>!</a:t>
            </a:r>
          </a:p>
        </p:txBody>
      </p:sp>
      <p:sp>
        <p:nvSpPr>
          <p:cNvPr name="TextBox 7" id="7"/>
          <p:cNvSpPr txBox="true"/>
          <p:nvPr/>
        </p:nvSpPr>
        <p:spPr>
          <a:xfrm rot="0">
            <a:off x="534394" y="4697414"/>
            <a:ext cx="6491212" cy="1057275"/>
          </a:xfrm>
          <a:prstGeom prst="rect">
            <a:avLst/>
          </a:prstGeom>
        </p:spPr>
        <p:txBody>
          <a:bodyPr anchor="t" rtlCol="false" tIns="0" lIns="0" bIns="0" rIns="0">
            <a:spAutoFit/>
          </a:bodyPr>
          <a:lstStyle/>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Pinging works only inside the same vlan</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When I pinged from PC 1 to PC2, it worked</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When I pinged from PC3 to PC4, it worked</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But when I pinged from PC1 to PC3 or PC4, it didn’t work</a:t>
            </a:r>
          </a:p>
        </p:txBody>
      </p:sp>
      <p:sp>
        <p:nvSpPr>
          <p:cNvPr name="Freeform 8" id="8"/>
          <p:cNvSpPr/>
          <p:nvPr/>
        </p:nvSpPr>
        <p:spPr>
          <a:xfrm flipH="false" flipV="false" rot="0">
            <a:off x="6052311" y="4554109"/>
            <a:ext cx="1172065" cy="1200579"/>
          </a:xfrm>
          <a:custGeom>
            <a:avLst/>
            <a:gdLst/>
            <a:ahLst/>
            <a:cxnLst/>
            <a:rect r="r" b="b" t="t" l="l"/>
            <a:pathLst>
              <a:path h="1200579" w="1172065">
                <a:moveTo>
                  <a:pt x="0" y="0"/>
                </a:moveTo>
                <a:lnTo>
                  <a:pt x="1172065" y="0"/>
                </a:lnTo>
                <a:lnTo>
                  <a:pt x="1172065" y="1200579"/>
                </a:lnTo>
                <a:lnTo>
                  <a:pt x="0" y="1200579"/>
                </a:lnTo>
                <a:lnTo>
                  <a:pt x="0" y="0"/>
                </a:lnTo>
                <a:close/>
              </a:path>
            </a:pathLst>
          </a:custGeom>
          <a:blipFill>
            <a:blip r:embed="rId5"/>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Freeform 3" id="3"/>
          <p:cNvSpPr/>
          <p:nvPr/>
        </p:nvSpPr>
        <p:spPr>
          <a:xfrm flipH="false" flipV="false" rot="0">
            <a:off x="1866440" y="2927038"/>
            <a:ext cx="3413564" cy="3207815"/>
          </a:xfrm>
          <a:custGeom>
            <a:avLst/>
            <a:gdLst/>
            <a:ahLst/>
            <a:cxnLst/>
            <a:rect r="r" b="b" t="t" l="l"/>
            <a:pathLst>
              <a:path h="3207815" w="3413564">
                <a:moveTo>
                  <a:pt x="0" y="0"/>
                </a:moveTo>
                <a:lnTo>
                  <a:pt x="3413564" y="0"/>
                </a:lnTo>
                <a:lnTo>
                  <a:pt x="3413564" y="3207815"/>
                </a:lnTo>
                <a:lnTo>
                  <a:pt x="0" y="3207815"/>
                </a:lnTo>
                <a:lnTo>
                  <a:pt x="0" y="0"/>
                </a:lnTo>
                <a:close/>
              </a:path>
            </a:pathLst>
          </a:custGeom>
          <a:blipFill>
            <a:blip r:embed="rId3"/>
            <a:stretch>
              <a:fillRect l="0" t="0" r="0" b="0"/>
            </a:stretch>
          </a:blipFill>
        </p:spPr>
      </p:sp>
      <p:sp>
        <p:nvSpPr>
          <p:cNvPr name="Freeform 4" id="4"/>
          <p:cNvSpPr/>
          <p:nvPr/>
        </p:nvSpPr>
        <p:spPr>
          <a:xfrm flipH="false" flipV="false" rot="0">
            <a:off x="1334808" y="6287253"/>
            <a:ext cx="4228608" cy="1680601"/>
          </a:xfrm>
          <a:custGeom>
            <a:avLst/>
            <a:gdLst/>
            <a:ahLst/>
            <a:cxnLst/>
            <a:rect r="r" b="b" t="t" l="l"/>
            <a:pathLst>
              <a:path h="1680601" w="4228608">
                <a:moveTo>
                  <a:pt x="0" y="0"/>
                </a:moveTo>
                <a:lnTo>
                  <a:pt x="4228608" y="0"/>
                </a:lnTo>
                <a:lnTo>
                  <a:pt x="4228608" y="1680600"/>
                </a:lnTo>
                <a:lnTo>
                  <a:pt x="0" y="1680600"/>
                </a:lnTo>
                <a:lnTo>
                  <a:pt x="0" y="0"/>
                </a:lnTo>
                <a:close/>
              </a:path>
            </a:pathLst>
          </a:custGeom>
          <a:blipFill>
            <a:blip r:embed="rId4"/>
            <a:stretch>
              <a:fillRect l="0" t="0" r="0" b="0"/>
            </a:stretch>
          </a:blipFill>
        </p:spPr>
      </p:sp>
      <p:sp>
        <p:nvSpPr>
          <p:cNvPr name="Freeform 5" id="5"/>
          <p:cNvSpPr/>
          <p:nvPr/>
        </p:nvSpPr>
        <p:spPr>
          <a:xfrm flipH="false" flipV="false" rot="0">
            <a:off x="1340631" y="8040203"/>
            <a:ext cx="4222784" cy="2382736"/>
          </a:xfrm>
          <a:custGeom>
            <a:avLst/>
            <a:gdLst/>
            <a:ahLst/>
            <a:cxnLst/>
            <a:rect r="r" b="b" t="t" l="l"/>
            <a:pathLst>
              <a:path h="2382736" w="4222784">
                <a:moveTo>
                  <a:pt x="0" y="0"/>
                </a:moveTo>
                <a:lnTo>
                  <a:pt x="4222785" y="0"/>
                </a:lnTo>
                <a:lnTo>
                  <a:pt x="4222785" y="2382736"/>
                </a:lnTo>
                <a:lnTo>
                  <a:pt x="0" y="2382736"/>
                </a:lnTo>
                <a:lnTo>
                  <a:pt x="0" y="0"/>
                </a:lnTo>
                <a:close/>
              </a:path>
            </a:pathLst>
          </a:custGeom>
          <a:blipFill>
            <a:blip r:embed="rId5"/>
            <a:stretch>
              <a:fillRect l="0" t="0" r="0" b="0"/>
            </a:stretch>
          </a:blipFill>
        </p:spPr>
      </p:sp>
      <p:sp>
        <p:nvSpPr>
          <p:cNvPr name="TextBox 6" id="6"/>
          <p:cNvSpPr txBox="true"/>
          <p:nvPr/>
        </p:nvSpPr>
        <p:spPr>
          <a:xfrm rot="0">
            <a:off x="375290" y="708375"/>
            <a:ext cx="2448223" cy="349176"/>
          </a:xfrm>
          <a:prstGeom prst="rect">
            <a:avLst/>
          </a:prstGeom>
        </p:spPr>
        <p:txBody>
          <a:bodyPr anchor="t" rtlCol="false" tIns="0" lIns="0" bIns="0" rIns="0">
            <a:spAutoFit/>
          </a:bodyPr>
          <a:lstStyle/>
          <a:p>
            <a:pPr algn="l">
              <a:lnSpc>
                <a:spcPts val="2800"/>
              </a:lnSpc>
              <a:spcBef>
                <a:spcPct val="0"/>
              </a:spcBef>
            </a:pPr>
            <a:r>
              <a:rPr lang="en-US" sz="2000" b="true">
                <a:solidFill>
                  <a:srgbClr val="000000"/>
                </a:solidFill>
                <a:latin typeface="Canva Sans Bold"/>
                <a:ea typeface="Canva Sans Bold"/>
                <a:cs typeface="Canva Sans Bold"/>
                <a:sym typeface="Canva Sans Bold"/>
              </a:rPr>
              <a:t>Testing SSH/Telnet:</a:t>
            </a:r>
          </a:p>
        </p:txBody>
      </p:sp>
      <p:sp>
        <p:nvSpPr>
          <p:cNvPr name="TextBox 7" id="7"/>
          <p:cNvSpPr txBox="true"/>
          <p:nvPr/>
        </p:nvSpPr>
        <p:spPr>
          <a:xfrm rot="0">
            <a:off x="312788" y="1183517"/>
            <a:ext cx="6491212" cy="1591121"/>
          </a:xfrm>
          <a:prstGeom prst="rect">
            <a:avLst/>
          </a:prstGeom>
        </p:spPr>
        <p:txBody>
          <a:bodyPr anchor="t" rtlCol="false" tIns="0" lIns="0" bIns="0" rIns="0">
            <a:spAutoFit/>
          </a:bodyPr>
          <a:lstStyle/>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I configured a network by connecting two PCs for remote access</a:t>
            </a:r>
          </a:p>
          <a:p>
            <a:pPr algn="l" marL="971560" indent="-242890" lvl="3">
              <a:lnSpc>
                <a:spcPts val="2100"/>
              </a:lnSpc>
              <a:buFont typeface="Arial"/>
              <a:buChar char="￭"/>
            </a:pPr>
            <a:r>
              <a:rPr lang="en-US" sz="1500">
                <a:solidFill>
                  <a:srgbClr val="000000"/>
                </a:solidFill>
                <a:latin typeface="Canva Sans"/>
                <a:ea typeface="Canva Sans"/>
                <a:cs typeface="Canva Sans"/>
                <a:sym typeface="Canva Sans"/>
              </a:rPr>
              <a:t>PC1: </a:t>
            </a:r>
            <a:r>
              <a:rPr lang="en-US" b="true" sz="1500">
                <a:solidFill>
                  <a:srgbClr val="000000"/>
                </a:solidFill>
                <a:latin typeface="Canva Sans Bold"/>
                <a:ea typeface="Canva Sans Bold"/>
                <a:cs typeface="Canva Sans Bold"/>
                <a:sym typeface="Canva Sans Bold"/>
              </a:rPr>
              <a:t>192.168.99.10</a:t>
            </a:r>
          </a:p>
          <a:p>
            <a:pPr algn="l" marL="971560" indent="-242890" lvl="3">
              <a:lnSpc>
                <a:spcPts val="2100"/>
              </a:lnSpc>
              <a:buFont typeface="Arial"/>
              <a:buChar char="￭"/>
            </a:pPr>
            <a:r>
              <a:rPr lang="en-US" sz="1500">
                <a:solidFill>
                  <a:srgbClr val="000000"/>
                </a:solidFill>
                <a:latin typeface="Canva Sans"/>
                <a:ea typeface="Canva Sans"/>
                <a:cs typeface="Canva Sans"/>
                <a:sym typeface="Canva Sans"/>
              </a:rPr>
              <a:t>PC2: </a:t>
            </a:r>
            <a:r>
              <a:rPr lang="en-US" b="true" sz="1500">
                <a:solidFill>
                  <a:srgbClr val="000000"/>
                </a:solidFill>
                <a:latin typeface="Canva Sans Bold"/>
                <a:ea typeface="Canva Sans Bold"/>
                <a:cs typeface="Canva Sans Bold"/>
                <a:sym typeface="Canva Sans Bold"/>
              </a:rPr>
              <a:t>192.168.99.20</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I connected two switches and a router</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When I tried connected to the host machine using ssh, it worked</a:t>
            </a:r>
          </a:p>
          <a:p>
            <a:pPr algn="l" marL="971560" indent="-242890" lvl="3">
              <a:lnSpc>
                <a:spcPts val="2100"/>
              </a:lnSpc>
              <a:buFont typeface="Arial"/>
              <a:buChar char="￭"/>
            </a:pPr>
            <a:r>
              <a:rPr lang="en-US" b="true" sz="1500">
                <a:solidFill>
                  <a:srgbClr val="000000"/>
                </a:solidFill>
                <a:latin typeface="Canva Sans Bold"/>
                <a:ea typeface="Canva Sans Bold"/>
                <a:cs typeface="Canva Sans Bold"/>
                <a:sym typeface="Canva Sans Bold"/>
              </a:rPr>
              <a:t>ssh akash@192.168.99.2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Freeform 3" id="3"/>
          <p:cNvSpPr/>
          <p:nvPr/>
        </p:nvSpPr>
        <p:spPr>
          <a:xfrm flipH="false" flipV="false" rot="0">
            <a:off x="1340043" y="2801126"/>
            <a:ext cx="4436702" cy="2400874"/>
          </a:xfrm>
          <a:custGeom>
            <a:avLst/>
            <a:gdLst/>
            <a:ahLst/>
            <a:cxnLst/>
            <a:rect r="r" b="b" t="t" l="l"/>
            <a:pathLst>
              <a:path h="2400874" w="4436702">
                <a:moveTo>
                  <a:pt x="0" y="0"/>
                </a:moveTo>
                <a:lnTo>
                  <a:pt x="4436702" y="0"/>
                </a:lnTo>
                <a:lnTo>
                  <a:pt x="4436702" y="2400874"/>
                </a:lnTo>
                <a:lnTo>
                  <a:pt x="0" y="2400874"/>
                </a:lnTo>
                <a:lnTo>
                  <a:pt x="0" y="0"/>
                </a:lnTo>
                <a:close/>
              </a:path>
            </a:pathLst>
          </a:custGeom>
          <a:blipFill>
            <a:blip r:embed="rId3"/>
            <a:stretch>
              <a:fillRect l="0" t="0" r="0" b="0"/>
            </a:stretch>
          </a:blipFill>
        </p:spPr>
      </p:sp>
      <p:sp>
        <p:nvSpPr>
          <p:cNvPr name="Freeform 4" id="4"/>
          <p:cNvSpPr/>
          <p:nvPr/>
        </p:nvSpPr>
        <p:spPr>
          <a:xfrm flipH="false" flipV="false" rot="0">
            <a:off x="260538" y="5373450"/>
            <a:ext cx="7025619" cy="2415873"/>
          </a:xfrm>
          <a:custGeom>
            <a:avLst/>
            <a:gdLst/>
            <a:ahLst/>
            <a:cxnLst/>
            <a:rect r="r" b="b" t="t" l="l"/>
            <a:pathLst>
              <a:path h="2415873" w="7025619">
                <a:moveTo>
                  <a:pt x="0" y="0"/>
                </a:moveTo>
                <a:lnTo>
                  <a:pt x="7025619" y="0"/>
                </a:lnTo>
                <a:lnTo>
                  <a:pt x="7025619" y="2415873"/>
                </a:lnTo>
                <a:lnTo>
                  <a:pt x="0" y="2415873"/>
                </a:lnTo>
                <a:lnTo>
                  <a:pt x="0" y="0"/>
                </a:lnTo>
                <a:close/>
              </a:path>
            </a:pathLst>
          </a:custGeom>
          <a:blipFill>
            <a:blip r:embed="rId4"/>
            <a:stretch>
              <a:fillRect l="0" t="0" r="0" b="0"/>
            </a:stretch>
          </a:blipFill>
        </p:spPr>
      </p:sp>
      <p:sp>
        <p:nvSpPr>
          <p:cNvPr name="Freeform 5" id="5"/>
          <p:cNvSpPr/>
          <p:nvPr/>
        </p:nvSpPr>
        <p:spPr>
          <a:xfrm flipH="false" flipV="false" rot="0">
            <a:off x="1655992" y="7960773"/>
            <a:ext cx="4248017" cy="2327560"/>
          </a:xfrm>
          <a:custGeom>
            <a:avLst/>
            <a:gdLst/>
            <a:ahLst/>
            <a:cxnLst/>
            <a:rect r="r" b="b" t="t" l="l"/>
            <a:pathLst>
              <a:path h="2327560" w="4248017">
                <a:moveTo>
                  <a:pt x="0" y="0"/>
                </a:moveTo>
                <a:lnTo>
                  <a:pt x="4248016" y="0"/>
                </a:lnTo>
                <a:lnTo>
                  <a:pt x="4248016" y="2327560"/>
                </a:lnTo>
                <a:lnTo>
                  <a:pt x="0" y="2327560"/>
                </a:lnTo>
                <a:lnTo>
                  <a:pt x="0" y="0"/>
                </a:lnTo>
                <a:close/>
              </a:path>
            </a:pathLst>
          </a:custGeom>
          <a:blipFill>
            <a:blip r:embed="rId5"/>
            <a:stretch>
              <a:fillRect l="0" t="0" r="0" b="-23451"/>
            </a:stretch>
          </a:blipFill>
        </p:spPr>
      </p:sp>
      <p:sp>
        <p:nvSpPr>
          <p:cNvPr name="TextBox 6" id="6"/>
          <p:cNvSpPr txBox="true"/>
          <p:nvPr/>
        </p:nvSpPr>
        <p:spPr>
          <a:xfrm rot="0">
            <a:off x="387053" y="557600"/>
            <a:ext cx="4556187" cy="349176"/>
          </a:xfrm>
          <a:prstGeom prst="rect">
            <a:avLst/>
          </a:prstGeom>
        </p:spPr>
        <p:txBody>
          <a:bodyPr anchor="t" rtlCol="false" tIns="0" lIns="0" bIns="0" rIns="0">
            <a:spAutoFit/>
          </a:bodyPr>
          <a:lstStyle/>
          <a:p>
            <a:pPr algn="l">
              <a:lnSpc>
                <a:spcPts val="2800"/>
              </a:lnSpc>
              <a:spcBef>
                <a:spcPct val="0"/>
              </a:spcBef>
            </a:pPr>
            <a:r>
              <a:rPr lang="en-US" sz="2000" b="true">
                <a:solidFill>
                  <a:srgbClr val="000000"/>
                </a:solidFill>
                <a:latin typeface="Canva Sans Bold"/>
                <a:ea typeface="Canva Sans Bold"/>
                <a:cs typeface="Canva Sans Bold"/>
                <a:sym typeface="Canva Sans Bold"/>
              </a:rPr>
              <a:t>Troubleshooting Inter-VLAN pinging:</a:t>
            </a:r>
          </a:p>
        </p:txBody>
      </p:sp>
      <p:sp>
        <p:nvSpPr>
          <p:cNvPr name="TextBox 7" id="7"/>
          <p:cNvSpPr txBox="true"/>
          <p:nvPr/>
        </p:nvSpPr>
        <p:spPr>
          <a:xfrm rot="0">
            <a:off x="312788" y="1039517"/>
            <a:ext cx="6491212" cy="1591121"/>
          </a:xfrm>
          <a:prstGeom prst="rect">
            <a:avLst/>
          </a:prstGeom>
        </p:spPr>
        <p:txBody>
          <a:bodyPr anchor="t" rtlCol="false" tIns="0" lIns="0" bIns="0" rIns="0">
            <a:spAutoFit/>
          </a:bodyPr>
          <a:lstStyle/>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When I tried pinging from different VLAN to a different VLAN, it failed.</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What could be the reason?</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After several attempts, I realized that VLANs need routers to connect across different VLANs.</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So I connected a router connecting two switches.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Freeform 3" id="3"/>
          <p:cNvSpPr/>
          <p:nvPr/>
        </p:nvSpPr>
        <p:spPr>
          <a:xfrm flipH="false" flipV="false" rot="0">
            <a:off x="1065379" y="5606847"/>
            <a:ext cx="5143034" cy="2897894"/>
          </a:xfrm>
          <a:custGeom>
            <a:avLst/>
            <a:gdLst/>
            <a:ahLst/>
            <a:cxnLst/>
            <a:rect r="r" b="b" t="t" l="l"/>
            <a:pathLst>
              <a:path h="2897894" w="5143034">
                <a:moveTo>
                  <a:pt x="0" y="0"/>
                </a:moveTo>
                <a:lnTo>
                  <a:pt x="5143034" y="0"/>
                </a:lnTo>
                <a:lnTo>
                  <a:pt x="5143034" y="2897893"/>
                </a:lnTo>
                <a:lnTo>
                  <a:pt x="0" y="2897893"/>
                </a:lnTo>
                <a:lnTo>
                  <a:pt x="0" y="0"/>
                </a:lnTo>
                <a:close/>
              </a:path>
            </a:pathLst>
          </a:custGeom>
          <a:blipFill>
            <a:blip r:embed="rId3"/>
            <a:stretch>
              <a:fillRect l="0" t="0" r="0" b="0"/>
            </a:stretch>
          </a:blipFill>
        </p:spPr>
      </p:sp>
      <p:sp>
        <p:nvSpPr>
          <p:cNvPr name="Freeform 4" id="4"/>
          <p:cNvSpPr/>
          <p:nvPr/>
        </p:nvSpPr>
        <p:spPr>
          <a:xfrm flipH="false" flipV="false" rot="0">
            <a:off x="1065379" y="8468740"/>
            <a:ext cx="5143034" cy="2099622"/>
          </a:xfrm>
          <a:custGeom>
            <a:avLst/>
            <a:gdLst/>
            <a:ahLst/>
            <a:cxnLst/>
            <a:rect r="r" b="b" t="t" l="l"/>
            <a:pathLst>
              <a:path h="2099622" w="5143034">
                <a:moveTo>
                  <a:pt x="0" y="0"/>
                </a:moveTo>
                <a:lnTo>
                  <a:pt x="5143034" y="0"/>
                </a:lnTo>
                <a:lnTo>
                  <a:pt x="5143034" y="2099622"/>
                </a:lnTo>
                <a:lnTo>
                  <a:pt x="0" y="2099622"/>
                </a:lnTo>
                <a:lnTo>
                  <a:pt x="0" y="0"/>
                </a:lnTo>
                <a:close/>
              </a:path>
            </a:pathLst>
          </a:custGeom>
          <a:blipFill>
            <a:blip r:embed="rId4"/>
            <a:stretch>
              <a:fillRect l="0" t="0" r="0" b="0"/>
            </a:stretch>
          </a:blipFill>
        </p:spPr>
      </p:sp>
      <p:sp>
        <p:nvSpPr>
          <p:cNvPr name="TextBox 5" id="5"/>
          <p:cNvSpPr txBox="true"/>
          <p:nvPr/>
        </p:nvSpPr>
        <p:spPr>
          <a:xfrm rot="0">
            <a:off x="536770" y="2396367"/>
            <a:ext cx="6867644" cy="1379101"/>
          </a:xfrm>
          <a:prstGeom prst="rect">
            <a:avLst/>
          </a:prstGeom>
        </p:spPr>
        <p:txBody>
          <a:bodyPr anchor="t" rtlCol="false" tIns="0" lIns="0" bIns="0" rIns="0">
            <a:spAutoFit/>
          </a:bodyPr>
          <a:lstStyle/>
          <a:p>
            <a:pPr algn="l" marL="342633" indent="-171317" lvl="1">
              <a:lnSpc>
                <a:spcPts val="2221"/>
              </a:lnSpc>
              <a:buFont typeface="Arial"/>
              <a:buChar char="•"/>
            </a:pPr>
            <a:r>
              <a:rPr lang="en-US" b="true" sz="1587">
                <a:solidFill>
                  <a:srgbClr val="000000"/>
                </a:solidFill>
                <a:latin typeface="Canva Sans Bold"/>
                <a:ea typeface="Canva Sans Bold"/>
                <a:cs typeface="Canva Sans Bold"/>
                <a:sym typeface="Canva Sans Bold"/>
              </a:rPr>
              <a:t>Access Control Lists</a:t>
            </a:r>
            <a:r>
              <a:rPr lang="en-US" sz="1587">
                <a:solidFill>
                  <a:srgbClr val="000000"/>
                </a:solidFill>
                <a:latin typeface="Canva Sans"/>
                <a:ea typeface="Canva Sans"/>
                <a:cs typeface="Canva Sans"/>
                <a:sym typeface="Canva Sans"/>
              </a:rPr>
              <a:t> are used to filter network traffic based on rules. They can control which packets</a:t>
            </a:r>
            <a:r>
              <a:rPr lang="en-US" sz="1587">
                <a:solidFill>
                  <a:srgbClr val="000000"/>
                </a:solidFill>
                <a:latin typeface="Canva Sans"/>
                <a:ea typeface="Canva Sans"/>
                <a:cs typeface="Canva Sans"/>
                <a:sym typeface="Canva Sans"/>
              </a:rPr>
              <a:t> are allowed or denied based on parameters such as source/dest</a:t>
            </a:r>
            <a:r>
              <a:rPr lang="en-US" sz="1587">
                <a:solidFill>
                  <a:srgbClr val="000000"/>
                </a:solidFill>
                <a:latin typeface="Canva Sans"/>
                <a:ea typeface="Canva Sans"/>
                <a:cs typeface="Canva Sans"/>
                <a:sym typeface="Canva Sans"/>
              </a:rPr>
              <a:t>ination IP addresses, protocols, and ports. This helps in enforcing security policies and managing traffic efficiently.</a:t>
            </a:r>
          </a:p>
        </p:txBody>
      </p:sp>
      <p:sp>
        <p:nvSpPr>
          <p:cNvPr name="TextBox 6" id="6"/>
          <p:cNvSpPr txBox="true"/>
          <p:nvPr/>
        </p:nvSpPr>
        <p:spPr>
          <a:xfrm rot="0">
            <a:off x="493424" y="649410"/>
            <a:ext cx="2456561" cy="389181"/>
          </a:xfrm>
          <a:prstGeom prst="rect">
            <a:avLst/>
          </a:prstGeom>
        </p:spPr>
        <p:txBody>
          <a:bodyPr anchor="t" rtlCol="false" tIns="0" lIns="0" bIns="0" rIns="0">
            <a:spAutoFit/>
          </a:bodyPr>
          <a:lstStyle/>
          <a:p>
            <a:pPr algn="l">
              <a:lnSpc>
                <a:spcPts val="3219"/>
              </a:lnSpc>
              <a:spcBef>
                <a:spcPct val="0"/>
              </a:spcBef>
            </a:pPr>
            <a:r>
              <a:rPr lang="en-US" sz="2299" b="true">
                <a:solidFill>
                  <a:srgbClr val="000000"/>
                </a:solidFill>
                <a:latin typeface="Canva Sans Bold"/>
                <a:ea typeface="Canva Sans Bold"/>
                <a:cs typeface="Canva Sans Bold"/>
                <a:sym typeface="Canva Sans Bold"/>
              </a:rPr>
              <a:t>Qn 11:</a:t>
            </a:r>
          </a:p>
        </p:txBody>
      </p:sp>
      <p:sp>
        <p:nvSpPr>
          <p:cNvPr name="TextBox 7" id="7"/>
          <p:cNvSpPr txBox="true"/>
          <p:nvPr/>
        </p:nvSpPr>
        <p:spPr>
          <a:xfrm rot="0">
            <a:off x="493424" y="1233871"/>
            <a:ext cx="6753788" cy="524023"/>
          </a:xfrm>
          <a:prstGeom prst="rect">
            <a:avLst/>
          </a:prstGeom>
        </p:spPr>
        <p:txBody>
          <a:bodyPr anchor="t" rtlCol="false" tIns="0" lIns="0" bIns="0" rIns="0">
            <a:spAutoFit/>
          </a:bodyPr>
          <a:lstStyle/>
          <a:p>
            <a:pPr algn="l">
              <a:lnSpc>
                <a:spcPts val="2100"/>
              </a:lnSpc>
              <a:spcBef>
                <a:spcPct val="0"/>
              </a:spcBef>
            </a:pPr>
            <a:r>
              <a:rPr lang="en-US" sz="1500">
                <a:solidFill>
                  <a:srgbClr val="000000"/>
                </a:solidFill>
                <a:latin typeface="Canva Sans"/>
                <a:ea typeface="Canva Sans"/>
                <a:cs typeface="Canva Sans"/>
                <a:sym typeface="Canva Sans"/>
              </a:rPr>
              <a:t>Implement ACLs to restrict traffic based on source and destination ports. Test rules by simulating legitimate and unauthorized traffic.</a:t>
            </a:r>
          </a:p>
        </p:txBody>
      </p:sp>
      <p:sp>
        <p:nvSpPr>
          <p:cNvPr name="TextBox 8" id="8"/>
          <p:cNvSpPr txBox="true"/>
          <p:nvPr/>
        </p:nvSpPr>
        <p:spPr>
          <a:xfrm rot="0">
            <a:off x="493424" y="1912394"/>
            <a:ext cx="4398894" cy="372743"/>
          </a:xfrm>
          <a:prstGeom prst="rect">
            <a:avLst/>
          </a:prstGeom>
        </p:spPr>
        <p:txBody>
          <a:bodyPr anchor="t" rtlCol="false" tIns="0" lIns="0" bIns="0" rIns="0">
            <a:spAutoFit/>
          </a:bodyPr>
          <a:lstStyle/>
          <a:p>
            <a:pPr algn="l">
              <a:lnSpc>
                <a:spcPts val="3078"/>
              </a:lnSpc>
              <a:spcBef>
                <a:spcPct val="0"/>
              </a:spcBef>
            </a:pPr>
            <a:r>
              <a:rPr lang="en-US" sz="2198" b="true">
                <a:solidFill>
                  <a:srgbClr val="000000"/>
                </a:solidFill>
                <a:latin typeface="Canva Sans Bold"/>
                <a:ea typeface="Canva Sans Bold"/>
                <a:cs typeface="Canva Sans Bold"/>
                <a:sym typeface="Canva Sans Bold"/>
              </a:rPr>
              <a:t>ACL:</a:t>
            </a:r>
          </a:p>
        </p:txBody>
      </p:sp>
      <p:sp>
        <p:nvSpPr>
          <p:cNvPr name="TextBox 9" id="9"/>
          <p:cNvSpPr txBox="true"/>
          <p:nvPr/>
        </p:nvSpPr>
        <p:spPr>
          <a:xfrm rot="0">
            <a:off x="493424" y="3889768"/>
            <a:ext cx="4398894" cy="372743"/>
          </a:xfrm>
          <a:prstGeom prst="rect">
            <a:avLst/>
          </a:prstGeom>
        </p:spPr>
        <p:txBody>
          <a:bodyPr anchor="t" rtlCol="false" tIns="0" lIns="0" bIns="0" rIns="0">
            <a:spAutoFit/>
          </a:bodyPr>
          <a:lstStyle/>
          <a:p>
            <a:pPr algn="l">
              <a:lnSpc>
                <a:spcPts val="3078"/>
              </a:lnSpc>
              <a:spcBef>
                <a:spcPct val="0"/>
              </a:spcBef>
            </a:pPr>
            <a:r>
              <a:rPr lang="en-US" sz="2198" b="true">
                <a:solidFill>
                  <a:srgbClr val="000000"/>
                </a:solidFill>
                <a:latin typeface="Canva Sans Bold"/>
                <a:ea typeface="Canva Sans Bold"/>
                <a:cs typeface="Canva Sans Bold"/>
                <a:sym typeface="Canva Sans Bold"/>
              </a:rPr>
              <a:t>Steps I followed:</a:t>
            </a:r>
          </a:p>
        </p:txBody>
      </p:sp>
      <p:sp>
        <p:nvSpPr>
          <p:cNvPr name="TextBox 10" id="10"/>
          <p:cNvSpPr txBox="true"/>
          <p:nvPr/>
        </p:nvSpPr>
        <p:spPr>
          <a:xfrm rot="0">
            <a:off x="536770" y="4376812"/>
            <a:ext cx="6867644" cy="1102839"/>
          </a:xfrm>
          <a:prstGeom prst="rect">
            <a:avLst/>
          </a:prstGeom>
        </p:spPr>
        <p:txBody>
          <a:bodyPr anchor="t" rtlCol="false" tIns="0" lIns="0" bIns="0" rIns="0">
            <a:spAutoFit/>
          </a:bodyPr>
          <a:lstStyle/>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I created an extended ACL</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I blocked SSH (port 22)</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I allowed HTTP (port 80)</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I also blocked ICMP ping requests to check how it works.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Freeform 3" id="3"/>
          <p:cNvSpPr/>
          <p:nvPr/>
        </p:nvSpPr>
        <p:spPr>
          <a:xfrm flipH="false" flipV="false" rot="0">
            <a:off x="687949" y="1122790"/>
            <a:ext cx="6184101" cy="3207487"/>
          </a:xfrm>
          <a:custGeom>
            <a:avLst/>
            <a:gdLst/>
            <a:ahLst/>
            <a:cxnLst/>
            <a:rect r="r" b="b" t="t" l="l"/>
            <a:pathLst>
              <a:path h="3207487" w="6184101">
                <a:moveTo>
                  <a:pt x="0" y="0"/>
                </a:moveTo>
                <a:lnTo>
                  <a:pt x="6184102" y="0"/>
                </a:lnTo>
                <a:lnTo>
                  <a:pt x="6184102" y="3207487"/>
                </a:lnTo>
                <a:lnTo>
                  <a:pt x="0" y="3207487"/>
                </a:lnTo>
                <a:lnTo>
                  <a:pt x="0" y="0"/>
                </a:lnTo>
                <a:close/>
              </a:path>
            </a:pathLst>
          </a:custGeom>
          <a:blipFill>
            <a:blip r:embed="rId3"/>
            <a:stretch>
              <a:fillRect l="0" t="0" r="0" b="0"/>
            </a:stretch>
          </a:blipFill>
        </p:spPr>
      </p:sp>
      <p:sp>
        <p:nvSpPr>
          <p:cNvPr name="Freeform 4" id="4"/>
          <p:cNvSpPr/>
          <p:nvPr/>
        </p:nvSpPr>
        <p:spPr>
          <a:xfrm flipH="false" flipV="false" rot="0">
            <a:off x="465218" y="5041931"/>
            <a:ext cx="6754567" cy="1359920"/>
          </a:xfrm>
          <a:custGeom>
            <a:avLst/>
            <a:gdLst/>
            <a:ahLst/>
            <a:cxnLst/>
            <a:rect r="r" b="b" t="t" l="l"/>
            <a:pathLst>
              <a:path h="1359920" w="6754567">
                <a:moveTo>
                  <a:pt x="0" y="0"/>
                </a:moveTo>
                <a:lnTo>
                  <a:pt x="6754568" y="0"/>
                </a:lnTo>
                <a:lnTo>
                  <a:pt x="6754568" y="1359920"/>
                </a:lnTo>
                <a:lnTo>
                  <a:pt x="0" y="1359920"/>
                </a:lnTo>
                <a:lnTo>
                  <a:pt x="0" y="0"/>
                </a:lnTo>
                <a:close/>
              </a:path>
            </a:pathLst>
          </a:custGeom>
          <a:blipFill>
            <a:blip r:embed="rId4"/>
            <a:stretch>
              <a:fillRect l="0" t="0" r="0" b="0"/>
            </a:stretch>
          </a:blipFill>
        </p:spPr>
      </p:sp>
      <p:sp>
        <p:nvSpPr>
          <p:cNvPr name="TextBox 5" id="5"/>
          <p:cNvSpPr txBox="true"/>
          <p:nvPr/>
        </p:nvSpPr>
        <p:spPr>
          <a:xfrm rot="0">
            <a:off x="513909" y="488505"/>
            <a:ext cx="4398894" cy="339686"/>
          </a:xfrm>
          <a:prstGeom prst="rect">
            <a:avLst/>
          </a:prstGeom>
        </p:spPr>
        <p:txBody>
          <a:bodyPr anchor="t" rtlCol="false" tIns="0" lIns="0" bIns="0" rIns="0">
            <a:spAutoFit/>
          </a:bodyPr>
          <a:lstStyle/>
          <a:p>
            <a:pPr algn="l">
              <a:lnSpc>
                <a:spcPts val="2798"/>
              </a:lnSpc>
              <a:spcBef>
                <a:spcPct val="0"/>
              </a:spcBef>
            </a:pPr>
            <a:r>
              <a:rPr lang="en-US" sz="1998" b="true">
                <a:solidFill>
                  <a:srgbClr val="000000"/>
                </a:solidFill>
                <a:latin typeface="Canva Sans Bold"/>
                <a:ea typeface="Canva Sans Bold"/>
                <a:cs typeface="Canva Sans Bold"/>
                <a:sym typeface="Canva Sans Bold"/>
              </a:rPr>
              <a:t>Testing how it works:</a:t>
            </a:r>
          </a:p>
        </p:txBody>
      </p:sp>
      <p:sp>
        <p:nvSpPr>
          <p:cNvPr name="TextBox 6" id="6"/>
          <p:cNvSpPr txBox="true"/>
          <p:nvPr/>
        </p:nvSpPr>
        <p:spPr>
          <a:xfrm rot="0">
            <a:off x="272982" y="6826126"/>
            <a:ext cx="4398894" cy="372743"/>
          </a:xfrm>
          <a:prstGeom prst="rect">
            <a:avLst/>
          </a:prstGeom>
        </p:spPr>
        <p:txBody>
          <a:bodyPr anchor="t" rtlCol="false" tIns="0" lIns="0" bIns="0" rIns="0">
            <a:spAutoFit/>
          </a:bodyPr>
          <a:lstStyle/>
          <a:p>
            <a:pPr algn="l">
              <a:lnSpc>
                <a:spcPts val="3078"/>
              </a:lnSpc>
              <a:spcBef>
                <a:spcPct val="0"/>
              </a:spcBef>
            </a:pPr>
            <a:r>
              <a:rPr lang="en-US" sz="2198" b="true">
                <a:solidFill>
                  <a:srgbClr val="000000"/>
                </a:solidFill>
                <a:latin typeface="Canva Sans Bold"/>
                <a:ea typeface="Canva Sans Bold"/>
                <a:cs typeface="Canva Sans Bold"/>
                <a:sym typeface="Canva Sans Bold"/>
              </a:rPr>
              <a:t>Two main commands:</a:t>
            </a:r>
          </a:p>
        </p:txBody>
      </p:sp>
      <p:sp>
        <p:nvSpPr>
          <p:cNvPr name="TextBox 7" id="7"/>
          <p:cNvSpPr txBox="true"/>
          <p:nvPr/>
        </p:nvSpPr>
        <p:spPr>
          <a:xfrm rot="0">
            <a:off x="316328" y="7313170"/>
            <a:ext cx="6867644" cy="550315"/>
          </a:xfrm>
          <a:prstGeom prst="rect">
            <a:avLst/>
          </a:prstGeom>
        </p:spPr>
        <p:txBody>
          <a:bodyPr anchor="t" rtlCol="false" tIns="0" lIns="0" bIns="0" rIns="0">
            <a:spAutoFit/>
          </a:bodyPr>
          <a:lstStyle/>
          <a:p>
            <a:pPr algn="l" marL="342633" indent="-171317" lvl="1">
              <a:lnSpc>
                <a:spcPts val="2221"/>
              </a:lnSpc>
              <a:buFont typeface="Arial"/>
              <a:buChar char="•"/>
            </a:pPr>
            <a:r>
              <a:rPr lang="en-US" b="true" sz="1587">
                <a:solidFill>
                  <a:srgbClr val="000000"/>
                </a:solidFill>
                <a:latin typeface="Canva Sans Bold"/>
                <a:ea typeface="Canva Sans Bold"/>
                <a:cs typeface="Canva Sans Bold"/>
                <a:sym typeface="Canva Sans Bold"/>
              </a:rPr>
              <a:t>ACCEPT:  </a:t>
            </a:r>
            <a:r>
              <a:rPr lang="en-US" sz="1587">
                <a:solidFill>
                  <a:srgbClr val="000000"/>
                </a:solidFill>
                <a:latin typeface="Canva Sans"/>
                <a:ea typeface="Canva Sans"/>
                <a:cs typeface="Canva Sans"/>
                <a:sym typeface="Canva Sans"/>
              </a:rPr>
              <a:t>To allow the port</a:t>
            </a:r>
          </a:p>
          <a:p>
            <a:pPr algn="l" marL="342633" indent="-171317" lvl="1">
              <a:lnSpc>
                <a:spcPts val="2221"/>
              </a:lnSpc>
              <a:buFont typeface="Arial"/>
              <a:buChar char="•"/>
            </a:pPr>
            <a:r>
              <a:rPr lang="en-US" b="true" sz="1587">
                <a:solidFill>
                  <a:srgbClr val="000000"/>
                </a:solidFill>
                <a:latin typeface="Canva Sans Bold"/>
                <a:ea typeface="Canva Sans Bold"/>
                <a:cs typeface="Canva Sans Bold"/>
                <a:sym typeface="Canva Sans Bold"/>
              </a:rPr>
              <a:t>DROP:  </a:t>
            </a:r>
            <a:r>
              <a:rPr lang="en-US" sz="1587">
                <a:solidFill>
                  <a:srgbClr val="000000"/>
                </a:solidFill>
                <a:latin typeface="Canva Sans"/>
                <a:ea typeface="Canva Sans"/>
                <a:cs typeface="Canva Sans"/>
                <a:sym typeface="Canva Sans"/>
              </a:rPr>
              <a:t>To block the port</a:t>
            </a:r>
          </a:p>
        </p:txBody>
      </p:sp>
      <p:sp>
        <p:nvSpPr>
          <p:cNvPr name="TextBox 8" id="8"/>
          <p:cNvSpPr txBox="true"/>
          <p:nvPr/>
        </p:nvSpPr>
        <p:spPr>
          <a:xfrm rot="0">
            <a:off x="272982" y="8120659"/>
            <a:ext cx="4398894" cy="372743"/>
          </a:xfrm>
          <a:prstGeom prst="rect">
            <a:avLst/>
          </a:prstGeom>
        </p:spPr>
        <p:txBody>
          <a:bodyPr anchor="t" rtlCol="false" tIns="0" lIns="0" bIns="0" rIns="0">
            <a:spAutoFit/>
          </a:bodyPr>
          <a:lstStyle/>
          <a:p>
            <a:pPr algn="l">
              <a:lnSpc>
                <a:spcPts val="3078"/>
              </a:lnSpc>
              <a:spcBef>
                <a:spcPct val="0"/>
              </a:spcBef>
            </a:pPr>
            <a:r>
              <a:rPr lang="en-US" sz="2198" b="true">
                <a:solidFill>
                  <a:srgbClr val="000000"/>
                </a:solidFill>
                <a:latin typeface="Canva Sans Bold"/>
                <a:ea typeface="Canva Sans Bold"/>
                <a:cs typeface="Canva Sans Bold"/>
                <a:sym typeface="Canva Sans Bold"/>
              </a:rPr>
              <a:t>Takeaway:</a:t>
            </a:r>
          </a:p>
        </p:txBody>
      </p:sp>
      <p:sp>
        <p:nvSpPr>
          <p:cNvPr name="TextBox 9" id="9"/>
          <p:cNvSpPr txBox="true"/>
          <p:nvPr/>
        </p:nvSpPr>
        <p:spPr>
          <a:xfrm rot="0">
            <a:off x="316328" y="8607703"/>
            <a:ext cx="6867644" cy="1102839"/>
          </a:xfrm>
          <a:prstGeom prst="rect">
            <a:avLst/>
          </a:prstGeom>
        </p:spPr>
        <p:txBody>
          <a:bodyPr anchor="t" rtlCol="false" tIns="0" lIns="0" bIns="0" rIns="0">
            <a:spAutoFit/>
          </a:bodyPr>
          <a:lstStyle/>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The above captures explain how the access is denied or controlled based on the specific port or ip address</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It is useful when we want to allow only limited IPs or Ports in an organization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TextBox 3" id="3"/>
          <p:cNvSpPr txBox="true"/>
          <p:nvPr/>
        </p:nvSpPr>
        <p:spPr>
          <a:xfrm rot="0">
            <a:off x="379568" y="4434134"/>
            <a:ext cx="6867644" cy="1655363"/>
          </a:xfrm>
          <a:prstGeom prst="rect">
            <a:avLst/>
          </a:prstGeom>
        </p:spPr>
        <p:txBody>
          <a:bodyPr anchor="t" rtlCol="false" tIns="0" lIns="0" bIns="0" rIns="0">
            <a:spAutoFit/>
          </a:bodyPr>
          <a:lstStyle/>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I tried this task by setting a network topology in the Cisco Packet Tracer.</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I decided to allow traffic only from 192.168.1.0/24 and block all other sources.</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Since standard ACLs filter only based on source IP, I had to ensure correct placement.</a:t>
            </a:r>
          </a:p>
        </p:txBody>
      </p:sp>
      <p:sp>
        <p:nvSpPr>
          <p:cNvPr name="TextBox 4" id="4"/>
          <p:cNvSpPr txBox="true"/>
          <p:nvPr/>
        </p:nvSpPr>
        <p:spPr>
          <a:xfrm rot="0">
            <a:off x="493424" y="649410"/>
            <a:ext cx="2456561" cy="389181"/>
          </a:xfrm>
          <a:prstGeom prst="rect">
            <a:avLst/>
          </a:prstGeom>
        </p:spPr>
        <p:txBody>
          <a:bodyPr anchor="t" rtlCol="false" tIns="0" lIns="0" bIns="0" rIns="0">
            <a:spAutoFit/>
          </a:bodyPr>
          <a:lstStyle/>
          <a:p>
            <a:pPr algn="l">
              <a:lnSpc>
                <a:spcPts val="3219"/>
              </a:lnSpc>
              <a:spcBef>
                <a:spcPct val="0"/>
              </a:spcBef>
            </a:pPr>
            <a:r>
              <a:rPr lang="en-US" sz="2299" b="true">
                <a:solidFill>
                  <a:srgbClr val="000000"/>
                </a:solidFill>
                <a:latin typeface="Canva Sans Bold"/>
                <a:ea typeface="Canva Sans Bold"/>
                <a:cs typeface="Canva Sans Bold"/>
                <a:sym typeface="Canva Sans Bold"/>
              </a:rPr>
              <a:t>Qn 12 &amp; 13:</a:t>
            </a:r>
          </a:p>
        </p:txBody>
      </p:sp>
      <p:sp>
        <p:nvSpPr>
          <p:cNvPr name="TextBox 5" id="5"/>
          <p:cNvSpPr txBox="true"/>
          <p:nvPr/>
        </p:nvSpPr>
        <p:spPr>
          <a:xfrm rot="0">
            <a:off x="493424" y="1233871"/>
            <a:ext cx="6753788" cy="1857896"/>
          </a:xfrm>
          <a:prstGeom prst="rect">
            <a:avLst/>
          </a:prstGeom>
        </p:spPr>
        <p:txBody>
          <a:bodyPr anchor="t" rtlCol="false" tIns="0" lIns="0" bIns="0" rIns="0">
            <a:spAutoFit/>
          </a:bodyPr>
          <a:lstStyle/>
          <a:p>
            <a:pPr algn="l">
              <a:lnSpc>
                <a:spcPts val="2100"/>
              </a:lnSpc>
            </a:pPr>
            <a:r>
              <a:rPr lang="en-US" sz="1500">
                <a:solidFill>
                  <a:srgbClr val="000000"/>
                </a:solidFill>
                <a:latin typeface="Canva Sans"/>
                <a:ea typeface="Canva Sans"/>
                <a:cs typeface="Canva Sans"/>
                <a:sym typeface="Canva Sans"/>
              </a:rPr>
              <a:t>Configure a standard Access Control List (ACL) on a router to permit traffic from a specific IP range. Test connectivity to verify the ACL is working as intended.</a:t>
            </a:r>
          </a:p>
          <a:p>
            <a:pPr algn="l">
              <a:lnSpc>
                <a:spcPts val="2100"/>
              </a:lnSpc>
              <a:spcBef>
                <a:spcPct val="0"/>
              </a:spcBef>
            </a:pPr>
          </a:p>
          <a:p>
            <a:pPr algn="l">
              <a:lnSpc>
                <a:spcPts val="2100"/>
              </a:lnSpc>
              <a:spcBef>
                <a:spcPct val="0"/>
              </a:spcBef>
            </a:pPr>
            <a:r>
              <a:rPr lang="en-US" sz="1500">
                <a:solidFill>
                  <a:srgbClr val="000000"/>
                </a:solidFill>
                <a:latin typeface="Canva Sans"/>
                <a:ea typeface="Canva Sans"/>
                <a:cs typeface="Canva Sans"/>
                <a:sym typeface="Canva Sans"/>
              </a:rPr>
              <a:t>Create an extended ACL to block specific applications, such as HTTP or FTP traffic. Test the ACL rules by attempting to access blocked services.</a:t>
            </a:r>
          </a:p>
          <a:p>
            <a:pPr algn="l">
              <a:lnSpc>
                <a:spcPts val="2100"/>
              </a:lnSpc>
              <a:spcBef>
                <a:spcPct val="0"/>
              </a:spcBef>
            </a:pPr>
          </a:p>
        </p:txBody>
      </p:sp>
      <p:sp>
        <p:nvSpPr>
          <p:cNvPr name="TextBox 6" id="6"/>
          <p:cNvSpPr txBox="true"/>
          <p:nvPr/>
        </p:nvSpPr>
        <p:spPr>
          <a:xfrm rot="0">
            <a:off x="436496" y="3320702"/>
            <a:ext cx="4398894" cy="372743"/>
          </a:xfrm>
          <a:prstGeom prst="rect">
            <a:avLst/>
          </a:prstGeom>
        </p:spPr>
        <p:txBody>
          <a:bodyPr anchor="t" rtlCol="false" tIns="0" lIns="0" bIns="0" rIns="0">
            <a:spAutoFit/>
          </a:bodyPr>
          <a:lstStyle/>
          <a:p>
            <a:pPr algn="l">
              <a:lnSpc>
                <a:spcPts val="3078"/>
              </a:lnSpc>
              <a:spcBef>
                <a:spcPct val="0"/>
              </a:spcBef>
            </a:pPr>
            <a:r>
              <a:rPr lang="en-US" sz="2198" b="true">
                <a:solidFill>
                  <a:srgbClr val="000000"/>
                </a:solidFill>
                <a:latin typeface="Canva Sans Bold"/>
                <a:ea typeface="Canva Sans Bold"/>
                <a:cs typeface="Canva Sans Bold"/>
                <a:sym typeface="Canva Sans Bold"/>
              </a:rPr>
              <a:t>Permit IP Range in ACL:</a:t>
            </a:r>
          </a:p>
        </p:txBody>
      </p:sp>
      <p:sp>
        <p:nvSpPr>
          <p:cNvPr name="TextBox 7" id="7"/>
          <p:cNvSpPr txBox="true"/>
          <p:nvPr/>
        </p:nvSpPr>
        <p:spPr>
          <a:xfrm rot="0">
            <a:off x="493424" y="3923326"/>
            <a:ext cx="4398894" cy="356308"/>
          </a:xfrm>
          <a:prstGeom prst="rect">
            <a:avLst/>
          </a:prstGeom>
        </p:spPr>
        <p:txBody>
          <a:bodyPr anchor="t" rtlCol="false" tIns="0" lIns="0" bIns="0" rIns="0">
            <a:spAutoFit/>
          </a:bodyPr>
          <a:lstStyle/>
          <a:p>
            <a:pPr algn="l">
              <a:lnSpc>
                <a:spcPts val="2938"/>
              </a:lnSpc>
              <a:spcBef>
                <a:spcPct val="0"/>
              </a:spcBef>
            </a:pPr>
            <a:r>
              <a:rPr lang="en-US" sz="2098" b="true">
                <a:solidFill>
                  <a:srgbClr val="000000"/>
                </a:solidFill>
                <a:latin typeface="Canva Sans Bold"/>
                <a:ea typeface="Canva Sans Bold"/>
                <a:cs typeface="Canva Sans Bold"/>
                <a:sym typeface="Canva Sans Bold"/>
              </a:rPr>
              <a:t>Steps I followed:</a:t>
            </a:r>
          </a:p>
        </p:txBody>
      </p:sp>
      <p:sp>
        <p:nvSpPr>
          <p:cNvPr name="TextBox 8" id="8"/>
          <p:cNvSpPr txBox="true"/>
          <p:nvPr/>
        </p:nvSpPr>
        <p:spPr>
          <a:xfrm rot="0">
            <a:off x="436496" y="6752705"/>
            <a:ext cx="6867644" cy="826577"/>
          </a:xfrm>
          <a:prstGeom prst="rect">
            <a:avLst/>
          </a:prstGeom>
        </p:spPr>
        <p:txBody>
          <a:bodyPr anchor="t" rtlCol="false" tIns="0" lIns="0" bIns="0" rIns="0">
            <a:spAutoFit/>
          </a:bodyPr>
          <a:lstStyle/>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I used these commands,</a:t>
            </a:r>
          </a:p>
          <a:p>
            <a:pPr algn="l" marL="1027900" indent="-256975" lvl="3">
              <a:lnSpc>
                <a:spcPts val="2221"/>
              </a:lnSpc>
              <a:buFont typeface="Arial"/>
              <a:buChar char="￭"/>
            </a:pPr>
            <a:r>
              <a:rPr lang="en-US" b="true" sz="1587">
                <a:solidFill>
                  <a:srgbClr val="7068F4"/>
                </a:solidFill>
                <a:latin typeface="Canva Sans Bold"/>
                <a:ea typeface="Canva Sans Bold"/>
                <a:cs typeface="Canva Sans Bold"/>
                <a:sym typeface="Canva Sans Bold"/>
              </a:rPr>
              <a:t>access-list 10 permit 192.168.1.0 0.0.0.255  </a:t>
            </a:r>
          </a:p>
          <a:p>
            <a:pPr algn="l" marL="1027900" indent="-256975" lvl="3">
              <a:lnSpc>
                <a:spcPts val="2221"/>
              </a:lnSpc>
              <a:buFont typeface="Arial"/>
              <a:buChar char="￭"/>
            </a:pPr>
            <a:r>
              <a:rPr lang="en-US" b="true" sz="1587">
                <a:solidFill>
                  <a:srgbClr val="7068F4"/>
                </a:solidFill>
                <a:latin typeface="Canva Sans Bold"/>
                <a:ea typeface="Canva Sans Bold"/>
                <a:cs typeface="Canva Sans Bold"/>
                <a:sym typeface="Canva Sans Bold"/>
              </a:rPr>
              <a:t>access-list 10 deny any </a:t>
            </a:r>
          </a:p>
        </p:txBody>
      </p:sp>
      <p:sp>
        <p:nvSpPr>
          <p:cNvPr name="TextBox 9" id="9"/>
          <p:cNvSpPr txBox="true"/>
          <p:nvPr/>
        </p:nvSpPr>
        <p:spPr>
          <a:xfrm rot="0">
            <a:off x="550352" y="6241897"/>
            <a:ext cx="4398894" cy="356308"/>
          </a:xfrm>
          <a:prstGeom prst="rect">
            <a:avLst/>
          </a:prstGeom>
        </p:spPr>
        <p:txBody>
          <a:bodyPr anchor="t" rtlCol="false" tIns="0" lIns="0" bIns="0" rIns="0">
            <a:spAutoFit/>
          </a:bodyPr>
          <a:lstStyle/>
          <a:p>
            <a:pPr algn="l">
              <a:lnSpc>
                <a:spcPts val="2938"/>
              </a:lnSpc>
              <a:spcBef>
                <a:spcPct val="0"/>
              </a:spcBef>
            </a:pPr>
            <a:r>
              <a:rPr lang="en-US" sz="2098" b="true">
                <a:solidFill>
                  <a:srgbClr val="000000"/>
                </a:solidFill>
                <a:latin typeface="Canva Sans Bold"/>
                <a:ea typeface="Canva Sans Bold"/>
                <a:cs typeface="Canva Sans Bold"/>
                <a:sym typeface="Canva Sans Bold"/>
              </a:rPr>
              <a:t>Configuring ACL on router:</a:t>
            </a:r>
          </a:p>
        </p:txBody>
      </p:sp>
      <p:sp>
        <p:nvSpPr>
          <p:cNvPr name="TextBox 10" id="10"/>
          <p:cNvSpPr txBox="true"/>
          <p:nvPr/>
        </p:nvSpPr>
        <p:spPr>
          <a:xfrm rot="0">
            <a:off x="493424" y="8185161"/>
            <a:ext cx="6867644" cy="1102839"/>
          </a:xfrm>
          <a:prstGeom prst="rect">
            <a:avLst/>
          </a:prstGeom>
        </p:spPr>
        <p:txBody>
          <a:bodyPr anchor="t" rtlCol="false" tIns="0" lIns="0" bIns="0" rIns="0">
            <a:spAutoFit/>
          </a:bodyPr>
          <a:lstStyle/>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These commands are used to apply ACL to interface</a:t>
            </a:r>
          </a:p>
          <a:p>
            <a:pPr algn="l" marL="1027900" indent="-256975" lvl="3">
              <a:lnSpc>
                <a:spcPts val="2221"/>
              </a:lnSpc>
              <a:buFont typeface="Arial"/>
              <a:buChar char="￭"/>
            </a:pPr>
            <a:r>
              <a:rPr lang="en-US" b="true" sz="1587">
                <a:solidFill>
                  <a:srgbClr val="7068F4"/>
                </a:solidFill>
                <a:latin typeface="Canva Sans Bold"/>
                <a:ea typeface="Canva Sans Bold"/>
                <a:cs typeface="Canva Sans Bold"/>
                <a:sym typeface="Canva Sans Bold"/>
              </a:rPr>
              <a:t>interface GigabitEthernet0/0  </a:t>
            </a:r>
          </a:p>
          <a:p>
            <a:pPr algn="l" marL="1027900" indent="-256975" lvl="3">
              <a:lnSpc>
                <a:spcPts val="2221"/>
              </a:lnSpc>
              <a:buFont typeface="Arial"/>
              <a:buChar char="￭"/>
            </a:pPr>
            <a:r>
              <a:rPr lang="en-US" b="true" sz="1587">
                <a:solidFill>
                  <a:srgbClr val="7068F4"/>
                </a:solidFill>
                <a:latin typeface="Canva Sans Bold"/>
                <a:ea typeface="Canva Sans Bold"/>
                <a:cs typeface="Canva Sans Bold"/>
                <a:sym typeface="Canva Sans Bold"/>
              </a:rPr>
              <a:t>ip access-group 10 in  </a:t>
            </a:r>
          </a:p>
          <a:p>
            <a:pPr algn="l" marL="1027900" indent="-256975" lvl="3">
              <a:lnSpc>
                <a:spcPts val="2221"/>
              </a:lnSpc>
              <a:buFont typeface="Arial"/>
              <a:buChar char="￭"/>
            </a:pPr>
            <a:r>
              <a:rPr lang="en-US" b="true" sz="1587">
                <a:solidFill>
                  <a:srgbClr val="7068F4"/>
                </a:solidFill>
                <a:latin typeface="Canva Sans Bold"/>
                <a:ea typeface="Canva Sans Bold"/>
                <a:cs typeface="Canva Sans Bold"/>
                <a:sym typeface="Canva Sans Bold"/>
              </a:rPr>
              <a:t>exit </a:t>
            </a:r>
            <a:r>
              <a:rPr lang="en-US" sz="1587">
                <a:solidFill>
                  <a:srgbClr val="000000"/>
                </a:solidFill>
                <a:latin typeface="Canva Sans"/>
                <a:ea typeface="Canva Sans"/>
                <a:cs typeface="Canva Sans"/>
                <a:sym typeface="Canva Sans"/>
              </a:rPr>
              <a:t> </a:t>
            </a:r>
          </a:p>
        </p:txBody>
      </p:sp>
      <p:sp>
        <p:nvSpPr>
          <p:cNvPr name="TextBox 11" id="11"/>
          <p:cNvSpPr txBox="true"/>
          <p:nvPr/>
        </p:nvSpPr>
        <p:spPr>
          <a:xfrm rot="0">
            <a:off x="550352" y="7731682"/>
            <a:ext cx="4398894" cy="356308"/>
          </a:xfrm>
          <a:prstGeom prst="rect">
            <a:avLst/>
          </a:prstGeom>
        </p:spPr>
        <p:txBody>
          <a:bodyPr anchor="t" rtlCol="false" tIns="0" lIns="0" bIns="0" rIns="0">
            <a:spAutoFit/>
          </a:bodyPr>
          <a:lstStyle/>
          <a:p>
            <a:pPr algn="l">
              <a:lnSpc>
                <a:spcPts val="2938"/>
              </a:lnSpc>
              <a:spcBef>
                <a:spcPct val="0"/>
              </a:spcBef>
            </a:pPr>
            <a:r>
              <a:rPr lang="en-US" sz="2098" b="true">
                <a:solidFill>
                  <a:srgbClr val="000000"/>
                </a:solidFill>
                <a:latin typeface="Canva Sans Bold"/>
                <a:ea typeface="Canva Sans Bold"/>
                <a:cs typeface="Canva Sans Bold"/>
                <a:sym typeface="Canva Sans Bold"/>
              </a:rPr>
              <a:t>Applying ACL to interface: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Freeform 3" id="3"/>
          <p:cNvSpPr/>
          <p:nvPr/>
        </p:nvSpPr>
        <p:spPr>
          <a:xfrm flipH="false" flipV="false" rot="0">
            <a:off x="1280969" y="4221464"/>
            <a:ext cx="4746666" cy="3477755"/>
          </a:xfrm>
          <a:custGeom>
            <a:avLst/>
            <a:gdLst/>
            <a:ahLst/>
            <a:cxnLst/>
            <a:rect r="r" b="b" t="t" l="l"/>
            <a:pathLst>
              <a:path h="3477755" w="4746666">
                <a:moveTo>
                  <a:pt x="0" y="0"/>
                </a:moveTo>
                <a:lnTo>
                  <a:pt x="4746667" y="0"/>
                </a:lnTo>
                <a:lnTo>
                  <a:pt x="4746667" y="3477755"/>
                </a:lnTo>
                <a:lnTo>
                  <a:pt x="0" y="3477755"/>
                </a:lnTo>
                <a:lnTo>
                  <a:pt x="0" y="0"/>
                </a:lnTo>
                <a:close/>
              </a:path>
            </a:pathLst>
          </a:custGeom>
          <a:blipFill>
            <a:blip r:embed="rId3"/>
            <a:stretch>
              <a:fillRect l="0" t="0" r="0" b="0"/>
            </a:stretch>
          </a:blipFill>
        </p:spPr>
      </p:sp>
      <p:sp>
        <p:nvSpPr>
          <p:cNvPr name="Freeform 4" id="4"/>
          <p:cNvSpPr/>
          <p:nvPr/>
        </p:nvSpPr>
        <p:spPr>
          <a:xfrm flipH="false" flipV="false" rot="0">
            <a:off x="1094743" y="7854794"/>
            <a:ext cx="5370514" cy="2176596"/>
          </a:xfrm>
          <a:custGeom>
            <a:avLst/>
            <a:gdLst/>
            <a:ahLst/>
            <a:cxnLst/>
            <a:rect r="r" b="b" t="t" l="l"/>
            <a:pathLst>
              <a:path h="2176596" w="5370514">
                <a:moveTo>
                  <a:pt x="0" y="0"/>
                </a:moveTo>
                <a:lnTo>
                  <a:pt x="5370514" y="0"/>
                </a:lnTo>
                <a:lnTo>
                  <a:pt x="5370514" y="2176596"/>
                </a:lnTo>
                <a:lnTo>
                  <a:pt x="0" y="2176596"/>
                </a:lnTo>
                <a:lnTo>
                  <a:pt x="0" y="0"/>
                </a:lnTo>
                <a:close/>
              </a:path>
            </a:pathLst>
          </a:custGeom>
          <a:blipFill>
            <a:blip r:embed="rId4"/>
            <a:stretch>
              <a:fillRect l="0" t="0" r="0" b="0"/>
            </a:stretch>
          </a:blipFill>
        </p:spPr>
      </p:sp>
      <p:sp>
        <p:nvSpPr>
          <p:cNvPr name="TextBox 5" id="5"/>
          <p:cNvSpPr txBox="true"/>
          <p:nvPr/>
        </p:nvSpPr>
        <p:spPr>
          <a:xfrm rot="0">
            <a:off x="436496" y="2796826"/>
            <a:ext cx="4398894" cy="356308"/>
          </a:xfrm>
          <a:prstGeom prst="rect">
            <a:avLst/>
          </a:prstGeom>
        </p:spPr>
        <p:txBody>
          <a:bodyPr anchor="t" rtlCol="false" tIns="0" lIns="0" bIns="0" rIns="0">
            <a:spAutoFit/>
          </a:bodyPr>
          <a:lstStyle/>
          <a:p>
            <a:pPr algn="l">
              <a:lnSpc>
                <a:spcPts val="2938"/>
              </a:lnSpc>
              <a:spcBef>
                <a:spcPct val="0"/>
              </a:spcBef>
            </a:pPr>
            <a:r>
              <a:rPr lang="en-US" sz="2098" b="true">
                <a:solidFill>
                  <a:srgbClr val="000000"/>
                </a:solidFill>
                <a:latin typeface="Canva Sans Bold"/>
                <a:ea typeface="Canva Sans Bold"/>
                <a:cs typeface="Canva Sans Bold"/>
                <a:sym typeface="Canva Sans Bold"/>
              </a:rPr>
              <a:t>Attempt 1:</a:t>
            </a:r>
          </a:p>
        </p:txBody>
      </p:sp>
      <p:sp>
        <p:nvSpPr>
          <p:cNvPr name="TextBox 6" id="6"/>
          <p:cNvSpPr txBox="true"/>
          <p:nvPr/>
        </p:nvSpPr>
        <p:spPr>
          <a:xfrm rot="0">
            <a:off x="445335" y="3261574"/>
            <a:ext cx="6867644" cy="550315"/>
          </a:xfrm>
          <a:prstGeom prst="rect">
            <a:avLst/>
          </a:prstGeom>
        </p:spPr>
        <p:txBody>
          <a:bodyPr anchor="t" rtlCol="false" tIns="0" lIns="0" bIns="0" rIns="0">
            <a:spAutoFit/>
          </a:bodyPr>
          <a:lstStyle/>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I created a simple network to test first.</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Added two PCs, a switch and a router.</a:t>
            </a:r>
          </a:p>
        </p:txBody>
      </p:sp>
      <p:sp>
        <p:nvSpPr>
          <p:cNvPr name="TextBox 7" id="7"/>
          <p:cNvSpPr txBox="true"/>
          <p:nvPr/>
        </p:nvSpPr>
        <p:spPr>
          <a:xfrm rot="0">
            <a:off x="436496" y="1050965"/>
            <a:ext cx="6867644" cy="1379101"/>
          </a:xfrm>
          <a:prstGeom prst="rect">
            <a:avLst/>
          </a:prstGeom>
        </p:spPr>
        <p:txBody>
          <a:bodyPr anchor="t" rtlCol="false" tIns="0" lIns="0" bIns="0" rIns="0">
            <a:spAutoFit/>
          </a:bodyPr>
          <a:lstStyle/>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A PC from the 192.168.1.0/24 range successfully accessed the router.</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A PC from a different subnet was unable to connect.</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Ping tests from an unauthorized subnet failed, confirming that the ACL was applied correctly.</a:t>
            </a:r>
          </a:p>
        </p:txBody>
      </p:sp>
      <p:sp>
        <p:nvSpPr>
          <p:cNvPr name="TextBox 8" id="8"/>
          <p:cNvSpPr txBox="true"/>
          <p:nvPr/>
        </p:nvSpPr>
        <p:spPr>
          <a:xfrm rot="0">
            <a:off x="550352" y="540157"/>
            <a:ext cx="4398894" cy="356308"/>
          </a:xfrm>
          <a:prstGeom prst="rect">
            <a:avLst/>
          </a:prstGeom>
        </p:spPr>
        <p:txBody>
          <a:bodyPr anchor="t" rtlCol="false" tIns="0" lIns="0" bIns="0" rIns="0">
            <a:spAutoFit/>
          </a:bodyPr>
          <a:lstStyle/>
          <a:p>
            <a:pPr algn="l">
              <a:lnSpc>
                <a:spcPts val="2938"/>
              </a:lnSpc>
              <a:spcBef>
                <a:spcPct val="0"/>
              </a:spcBef>
            </a:pPr>
            <a:r>
              <a:rPr lang="en-US" sz="2098" b="true">
                <a:solidFill>
                  <a:srgbClr val="000000"/>
                </a:solidFill>
                <a:latin typeface="Canva Sans Bold"/>
                <a:ea typeface="Canva Sans Bold"/>
                <a:cs typeface="Canva Sans Bold"/>
                <a:sym typeface="Canva Sans Bold"/>
              </a:rPr>
              <a:t>Testing: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Freeform 3" id="3"/>
          <p:cNvSpPr/>
          <p:nvPr/>
        </p:nvSpPr>
        <p:spPr>
          <a:xfrm flipH="false" flipV="false" rot="0">
            <a:off x="3679067" y="465645"/>
            <a:ext cx="3760364" cy="2751903"/>
          </a:xfrm>
          <a:custGeom>
            <a:avLst/>
            <a:gdLst/>
            <a:ahLst/>
            <a:cxnLst/>
            <a:rect r="r" b="b" t="t" l="l"/>
            <a:pathLst>
              <a:path h="2751903" w="3760364">
                <a:moveTo>
                  <a:pt x="0" y="0"/>
                </a:moveTo>
                <a:lnTo>
                  <a:pt x="3760364" y="0"/>
                </a:lnTo>
                <a:lnTo>
                  <a:pt x="3760364" y="2751903"/>
                </a:lnTo>
                <a:lnTo>
                  <a:pt x="0" y="2751903"/>
                </a:lnTo>
                <a:lnTo>
                  <a:pt x="0" y="0"/>
                </a:lnTo>
                <a:close/>
              </a:path>
            </a:pathLst>
          </a:custGeom>
          <a:blipFill>
            <a:blip r:embed="rId3"/>
            <a:stretch>
              <a:fillRect l="0" t="0" r="0" b="0"/>
            </a:stretch>
          </a:blipFill>
        </p:spPr>
      </p:sp>
      <p:sp>
        <p:nvSpPr>
          <p:cNvPr name="Freeform 4" id="4"/>
          <p:cNvSpPr/>
          <p:nvPr/>
        </p:nvSpPr>
        <p:spPr>
          <a:xfrm flipH="false" flipV="false" rot="0">
            <a:off x="163639" y="465645"/>
            <a:ext cx="3430134" cy="2751903"/>
          </a:xfrm>
          <a:custGeom>
            <a:avLst/>
            <a:gdLst/>
            <a:ahLst/>
            <a:cxnLst/>
            <a:rect r="r" b="b" t="t" l="l"/>
            <a:pathLst>
              <a:path h="2751903" w="3430134">
                <a:moveTo>
                  <a:pt x="0" y="0"/>
                </a:moveTo>
                <a:lnTo>
                  <a:pt x="3430134" y="0"/>
                </a:lnTo>
                <a:lnTo>
                  <a:pt x="3430134" y="2751903"/>
                </a:lnTo>
                <a:lnTo>
                  <a:pt x="0" y="2751903"/>
                </a:lnTo>
                <a:lnTo>
                  <a:pt x="0" y="0"/>
                </a:lnTo>
                <a:close/>
              </a:path>
            </a:pathLst>
          </a:custGeom>
          <a:blipFill>
            <a:blip r:embed="rId4"/>
            <a:stretch>
              <a:fillRect l="0" t="0" r="0" b="0"/>
            </a:stretch>
          </a:blipFill>
        </p:spPr>
      </p:sp>
      <p:sp>
        <p:nvSpPr>
          <p:cNvPr name="Freeform 5" id="5"/>
          <p:cNvSpPr/>
          <p:nvPr/>
        </p:nvSpPr>
        <p:spPr>
          <a:xfrm flipH="false" flipV="false" rot="0">
            <a:off x="552464" y="6600718"/>
            <a:ext cx="6455073" cy="3078820"/>
          </a:xfrm>
          <a:custGeom>
            <a:avLst/>
            <a:gdLst/>
            <a:ahLst/>
            <a:cxnLst/>
            <a:rect r="r" b="b" t="t" l="l"/>
            <a:pathLst>
              <a:path h="3078820" w="6455073">
                <a:moveTo>
                  <a:pt x="0" y="0"/>
                </a:moveTo>
                <a:lnTo>
                  <a:pt x="6455072" y="0"/>
                </a:lnTo>
                <a:lnTo>
                  <a:pt x="6455072" y="3078821"/>
                </a:lnTo>
                <a:lnTo>
                  <a:pt x="0" y="3078821"/>
                </a:lnTo>
                <a:lnTo>
                  <a:pt x="0" y="0"/>
                </a:lnTo>
                <a:close/>
              </a:path>
            </a:pathLst>
          </a:custGeom>
          <a:blipFill>
            <a:blip r:embed="rId5"/>
            <a:stretch>
              <a:fillRect l="0" t="0" r="0" b="0"/>
            </a:stretch>
          </a:blipFill>
        </p:spPr>
      </p:sp>
      <p:sp>
        <p:nvSpPr>
          <p:cNvPr name="TextBox 6" id="6"/>
          <p:cNvSpPr txBox="true"/>
          <p:nvPr/>
        </p:nvSpPr>
        <p:spPr>
          <a:xfrm rot="0">
            <a:off x="436023" y="3512980"/>
            <a:ext cx="6867644" cy="826577"/>
          </a:xfrm>
          <a:prstGeom prst="rect">
            <a:avLst/>
          </a:prstGeom>
        </p:spPr>
        <p:txBody>
          <a:bodyPr anchor="t" rtlCol="false" tIns="0" lIns="0" bIns="0" rIns="0">
            <a:spAutoFit/>
          </a:bodyPr>
          <a:lstStyle/>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For testing purpose, I created a simple network to allow and check</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Finally, the test network worked</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So, implementing the actual network with multiple devices</a:t>
            </a:r>
          </a:p>
        </p:txBody>
      </p:sp>
      <p:sp>
        <p:nvSpPr>
          <p:cNvPr name="TextBox 7" id="7"/>
          <p:cNvSpPr txBox="true"/>
          <p:nvPr/>
        </p:nvSpPr>
        <p:spPr>
          <a:xfrm rot="0">
            <a:off x="436023" y="4634832"/>
            <a:ext cx="4398894" cy="356308"/>
          </a:xfrm>
          <a:prstGeom prst="rect">
            <a:avLst/>
          </a:prstGeom>
        </p:spPr>
        <p:txBody>
          <a:bodyPr anchor="t" rtlCol="false" tIns="0" lIns="0" bIns="0" rIns="0">
            <a:spAutoFit/>
          </a:bodyPr>
          <a:lstStyle/>
          <a:p>
            <a:pPr algn="l">
              <a:lnSpc>
                <a:spcPts val="2938"/>
              </a:lnSpc>
              <a:spcBef>
                <a:spcPct val="0"/>
              </a:spcBef>
            </a:pPr>
            <a:r>
              <a:rPr lang="en-US" sz="2098" b="true">
                <a:solidFill>
                  <a:srgbClr val="000000"/>
                </a:solidFill>
                <a:latin typeface="Canva Sans Bold"/>
                <a:ea typeface="Canva Sans Bold"/>
                <a:cs typeface="Canva Sans Bold"/>
                <a:sym typeface="Canva Sans Bold"/>
              </a:rPr>
              <a:t>Actual Network:</a:t>
            </a:r>
          </a:p>
        </p:txBody>
      </p:sp>
      <p:sp>
        <p:nvSpPr>
          <p:cNvPr name="TextBox 8" id="8"/>
          <p:cNvSpPr txBox="true"/>
          <p:nvPr/>
        </p:nvSpPr>
        <p:spPr>
          <a:xfrm rot="0">
            <a:off x="436023" y="5164504"/>
            <a:ext cx="6867644" cy="1102839"/>
          </a:xfrm>
          <a:prstGeom prst="rect">
            <a:avLst/>
          </a:prstGeom>
        </p:spPr>
        <p:txBody>
          <a:bodyPr anchor="t" rtlCol="false" tIns="0" lIns="0" bIns="0" rIns="0">
            <a:spAutoFit/>
          </a:bodyPr>
          <a:lstStyle/>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I constructed a network with 6 PCs, and I mentioned the network as </a:t>
            </a:r>
            <a:r>
              <a:rPr lang="en-US" b="true" sz="1587">
                <a:solidFill>
                  <a:srgbClr val="000000"/>
                </a:solidFill>
                <a:latin typeface="Canva Sans Bold"/>
                <a:ea typeface="Canva Sans Bold"/>
                <a:cs typeface="Canva Sans Bold"/>
                <a:sym typeface="Canva Sans Bold"/>
              </a:rPr>
              <a:t>/28 </a:t>
            </a:r>
            <a:r>
              <a:rPr lang="en-US" sz="1587">
                <a:solidFill>
                  <a:srgbClr val="000000"/>
                </a:solidFill>
                <a:latin typeface="Canva Sans"/>
                <a:ea typeface="Canva Sans"/>
                <a:cs typeface="Canva Sans"/>
                <a:sym typeface="Canva Sans"/>
              </a:rPr>
              <a:t>so it allowed the range 0-15</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I used a wildcard mask to allow only first 15 and block the rest</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I configured this on the router </a:t>
            </a:r>
          </a:p>
        </p:txBody>
      </p:sp>
      <p:grpSp>
        <p:nvGrpSpPr>
          <p:cNvPr name="Group 9" id="9"/>
          <p:cNvGrpSpPr/>
          <p:nvPr/>
        </p:nvGrpSpPr>
        <p:grpSpPr>
          <a:xfrm rot="0">
            <a:off x="552450" y="9444038"/>
            <a:ext cx="3286125" cy="500062"/>
            <a:chOff x="0" y="0"/>
            <a:chExt cx="4381500" cy="666750"/>
          </a:xfrm>
        </p:grpSpPr>
        <p:sp>
          <p:nvSpPr>
            <p:cNvPr name="Freeform 10" id="10"/>
            <p:cNvSpPr/>
            <p:nvPr/>
          </p:nvSpPr>
          <p:spPr>
            <a:xfrm flipH="false" flipV="false" rot="0">
              <a:off x="41910" y="48260"/>
              <a:ext cx="4293870" cy="570230"/>
            </a:xfrm>
            <a:custGeom>
              <a:avLst/>
              <a:gdLst/>
              <a:ahLst/>
              <a:cxnLst/>
              <a:rect r="r" b="b" t="t" l="l"/>
              <a:pathLst>
                <a:path h="570230" w="4293870">
                  <a:moveTo>
                    <a:pt x="81280" y="327660"/>
                  </a:moveTo>
                  <a:cubicBezTo>
                    <a:pt x="96520" y="373380"/>
                    <a:pt x="106680" y="381000"/>
                    <a:pt x="119380" y="389890"/>
                  </a:cubicBezTo>
                  <a:cubicBezTo>
                    <a:pt x="140970" y="403860"/>
                    <a:pt x="182880" y="420370"/>
                    <a:pt x="210820" y="430530"/>
                  </a:cubicBezTo>
                  <a:cubicBezTo>
                    <a:pt x="233680" y="438150"/>
                    <a:pt x="247650" y="443230"/>
                    <a:pt x="273050" y="447040"/>
                  </a:cubicBezTo>
                  <a:cubicBezTo>
                    <a:pt x="314960" y="453390"/>
                    <a:pt x="392430" y="454660"/>
                    <a:pt x="434340" y="452120"/>
                  </a:cubicBezTo>
                  <a:cubicBezTo>
                    <a:pt x="461010" y="452120"/>
                    <a:pt x="469900" y="450850"/>
                    <a:pt x="501650" y="444500"/>
                  </a:cubicBezTo>
                  <a:cubicBezTo>
                    <a:pt x="575310" y="429260"/>
                    <a:pt x="740410" y="354330"/>
                    <a:pt x="868680" y="334010"/>
                  </a:cubicBezTo>
                  <a:cubicBezTo>
                    <a:pt x="1000760" y="312420"/>
                    <a:pt x="1181100" y="304800"/>
                    <a:pt x="1282700" y="322580"/>
                  </a:cubicBezTo>
                  <a:cubicBezTo>
                    <a:pt x="1343660" y="332740"/>
                    <a:pt x="1376680" y="351790"/>
                    <a:pt x="1426210" y="377190"/>
                  </a:cubicBezTo>
                  <a:cubicBezTo>
                    <a:pt x="1488440" y="407670"/>
                    <a:pt x="1565910" y="502920"/>
                    <a:pt x="1620520" y="500380"/>
                  </a:cubicBezTo>
                  <a:cubicBezTo>
                    <a:pt x="1663700" y="500380"/>
                    <a:pt x="1689100" y="444500"/>
                    <a:pt x="1732280" y="421640"/>
                  </a:cubicBezTo>
                  <a:cubicBezTo>
                    <a:pt x="1785620" y="393700"/>
                    <a:pt x="1855470" y="370840"/>
                    <a:pt x="1924050" y="353060"/>
                  </a:cubicBezTo>
                  <a:cubicBezTo>
                    <a:pt x="2000250" y="334010"/>
                    <a:pt x="2065020" y="325120"/>
                    <a:pt x="2169160" y="314960"/>
                  </a:cubicBezTo>
                  <a:cubicBezTo>
                    <a:pt x="2352040" y="298450"/>
                    <a:pt x="2719070" y="300990"/>
                    <a:pt x="2924810" y="289560"/>
                  </a:cubicBezTo>
                  <a:cubicBezTo>
                    <a:pt x="3065780" y="280670"/>
                    <a:pt x="3145790" y="266700"/>
                    <a:pt x="3281680" y="260350"/>
                  </a:cubicBezTo>
                  <a:cubicBezTo>
                    <a:pt x="3462020" y="252730"/>
                    <a:pt x="3793490" y="273050"/>
                    <a:pt x="3914140" y="254000"/>
                  </a:cubicBezTo>
                  <a:cubicBezTo>
                    <a:pt x="3964940" y="245110"/>
                    <a:pt x="3982720" y="234950"/>
                    <a:pt x="4019550" y="219710"/>
                  </a:cubicBezTo>
                  <a:cubicBezTo>
                    <a:pt x="4061460" y="200660"/>
                    <a:pt x="4122420" y="166370"/>
                    <a:pt x="4149090" y="146050"/>
                  </a:cubicBezTo>
                  <a:cubicBezTo>
                    <a:pt x="4163060" y="135890"/>
                    <a:pt x="4168140" y="132080"/>
                    <a:pt x="4178300" y="118110"/>
                  </a:cubicBezTo>
                  <a:cubicBezTo>
                    <a:pt x="4196080" y="95250"/>
                    <a:pt x="4212590" y="19050"/>
                    <a:pt x="4230370" y="6350"/>
                  </a:cubicBezTo>
                  <a:cubicBezTo>
                    <a:pt x="4239260" y="0"/>
                    <a:pt x="4248150" y="0"/>
                    <a:pt x="4257040" y="2540"/>
                  </a:cubicBezTo>
                  <a:cubicBezTo>
                    <a:pt x="4265930" y="5080"/>
                    <a:pt x="4282440" y="15240"/>
                    <a:pt x="4286250" y="25400"/>
                  </a:cubicBezTo>
                  <a:cubicBezTo>
                    <a:pt x="4290060" y="38100"/>
                    <a:pt x="4282440" y="63500"/>
                    <a:pt x="4274820" y="72390"/>
                  </a:cubicBezTo>
                  <a:cubicBezTo>
                    <a:pt x="4268470" y="80010"/>
                    <a:pt x="4259580" y="82550"/>
                    <a:pt x="4250690" y="82550"/>
                  </a:cubicBezTo>
                  <a:cubicBezTo>
                    <a:pt x="4240530" y="81280"/>
                    <a:pt x="4224020" y="73660"/>
                    <a:pt x="4216400" y="66040"/>
                  </a:cubicBezTo>
                  <a:cubicBezTo>
                    <a:pt x="4211320" y="58420"/>
                    <a:pt x="4207510" y="49530"/>
                    <a:pt x="4208780" y="40640"/>
                  </a:cubicBezTo>
                  <a:cubicBezTo>
                    <a:pt x="4210050" y="30480"/>
                    <a:pt x="4217670" y="13970"/>
                    <a:pt x="4226560" y="7620"/>
                  </a:cubicBezTo>
                  <a:cubicBezTo>
                    <a:pt x="4236720" y="2540"/>
                    <a:pt x="4254500" y="0"/>
                    <a:pt x="4264660" y="5080"/>
                  </a:cubicBezTo>
                  <a:cubicBezTo>
                    <a:pt x="4274820" y="8890"/>
                    <a:pt x="4286250" y="20320"/>
                    <a:pt x="4288790" y="34290"/>
                  </a:cubicBezTo>
                  <a:cubicBezTo>
                    <a:pt x="4293870" y="57150"/>
                    <a:pt x="4273550" y="109220"/>
                    <a:pt x="4257040" y="138430"/>
                  </a:cubicBezTo>
                  <a:cubicBezTo>
                    <a:pt x="4241800" y="166370"/>
                    <a:pt x="4222750" y="186690"/>
                    <a:pt x="4196080" y="208280"/>
                  </a:cubicBezTo>
                  <a:cubicBezTo>
                    <a:pt x="4157980" y="237490"/>
                    <a:pt x="4091940" y="269240"/>
                    <a:pt x="4042410" y="289560"/>
                  </a:cubicBezTo>
                  <a:cubicBezTo>
                    <a:pt x="3999230" y="307340"/>
                    <a:pt x="3973830" y="318770"/>
                    <a:pt x="3915410" y="326390"/>
                  </a:cubicBezTo>
                  <a:cubicBezTo>
                    <a:pt x="3794760" y="344170"/>
                    <a:pt x="3524250" y="317500"/>
                    <a:pt x="3348990" y="323850"/>
                  </a:cubicBezTo>
                  <a:cubicBezTo>
                    <a:pt x="3197860" y="328930"/>
                    <a:pt x="3086100" y="345440"/>
                    <a:pt x="2924810" y="353060"/>
                  </a:cubicBezTo>
                  <a:cubicBezTo>
                    <a:pt x="2711450" y="363220"/>
                    <a:pt x="2355850" y="358140"/>
                    <a:pt x="2179320" y="375920"/>
                  </a:cubicBezTo>
                  <a:cubicBezTo>
                    <a:pt x="2080260" y="387350"/>
                    <a:pt x="2019300" y="400050"/>
                    <a:pt x="1949450" y="417830"/>
                  </a:cubicBezTo>
                  <a:cubicBezTo>
                    <a:pt x="1885950" y="434340"/>
                    <a:pt x="1824990" y="455930"/>
                    <a:pt x="1775460" y="480060"/>
                  </a:cubicBezTo>
                  <a:cubicBezTo>
                    <a:pt x="1734820" y="499110"/>
                    <a:pt x="1704340" y="529590"/>
                    <a:pt x="1672590" y="544830"/>
                  </a:cubicBezTo>
                  <a:cubicBezTo>
                    <a:pt x="1647190" y="556260"/>
                    <a:pt x="1629410" y="570230"/>
                    <a:pt x="1601470" y="566420"/>
                  </a:cubicBezTo>
                  <a:cubicBezTo>
                    <a:pt x="1550670" y="558800"/>
                    <a:pt x="1461770" y="463550"/>
                    <a:pt x="1402080" y="431800"/>
                  </a:cubicBezTo>
                  <a:cubicBezTo>
                    <a:pt x="1357630" y="408940"/>
                    <a:pt x="1334770" y="392430"/>
                    <a:pt x="1281430" y="382270"/>
                  </a:cubicBezTo>
                  <a:cubicBezTo>
                    <a:pt x="1188720" y="365760"/>
                    <a:pt x="999490" y="378460"/>
                    <a:pt x="885190" y="397510"/>
                  </a:cubicBezTo>
                  <a:cubicBezTo>
                    <a:pt x="793750" y="411480"/>
                    <a:pt x="709930" y="443230"/>
                    <a:pt x="643890" y="467360"/>
                  </a:cubicBezTo>
                  <a:cubicBezTo>
                    <a:pt x="594360" y="485140"/>
                    <a:pt x="567690" y="509270"/>
                    <a:pt x="518160" y="520700"/>
                  </a:cubicBezTo>
                  <a:cubicBezTo>
                    <a:pt x="452120" y="534670"/>
                    <a:pt x="349250" y="535940"/>
                    <a:pt x="279400" y="528320"/>
                  </a:cubicBezTo>
                  <a:cubicBezTo>
                    <a:pt x="223520" y="520700"/>
                    <a:pt x="172720" y="506730"/>
                    <a:pt x="129540" y="485140"/>
                  </a:cubicBezTo>
                  <a:cubicBezTo>
                    <a:pt x="92710" y="467360"/>
                    <a:pt x="52070" y="445770"/>
                    <a:pt x="31750" y="416560"/>
                  </a:cubicBezTo>
                  <a:cubicBezTo>
                    <a:pt x="13970" y="388620"/>
                    <a:pt x="0" y="337820"/>
                    <a:pt x="8890" y="318770"/>
                  </a:cubicBezTo>
                  <a:cubicBezTo>
                    <a:pt x="15240" y="306070"/>
                    <a:pt x="35560" y="295910"/>
                    <a:pt x="48260" y="297180"/>
                  </a:cubicBezTo>
                  <a:cubicBezTo>
                    <a:pt x="59690" y="299720"/>
                    <a:pt x="81280" y="327660"/>
                    <a:pt x="81280" y="327660"/>
                  </a:cubicBezTo>
                </a:path>
              </a:pathLst>
            </a:custGeom>
            <a:solidFill>
              <a:srgbClr val="E7191F"/>
            </a:solidFill>
            <a:ln cap="sq">
              <a:noFill/>
              <a:prstDash val="solid"/>
              <a:miter/>
            </a:ln>
          </p:spPr>
        </p:sp>
      </p:grpSp>
      <p:grpSp>
        <p:nvGrpSpPr>
          <p:cNvPr name="Group 11" id="11"/>
          <p:cNvGrpSpPr/>
          <p:nvPr/>
        </p:nvGrpSpPr>
        <p:grpSpPr>
          <a:xfrm rot="0">
            <a:off x="3782378" y="9500235"/>
            <a:ext cx="3027998" cy="528638"/>
            <a:chOff x="0" y="0"/>
            <a:chExt cx="4037330" cy="704850"/>
          </a:xfrm>
        </p:grpSpPr>
        <p:sp>
          <p:nvSpPr>
            <p:cNvPr name="Freeform 12" id="12"/>
            <p:cNvSpPr/>
            <p:nvPr/>
          </p:nvSpPr>
          <p:spPr>
            <a:xfrm flipH="false" flipV="false" rot="0">
              <a:off x="48260" y="49530"/>
              <a:ext cx="3938270" cy="605790"/>
            </a:xfrm>
            <a:custGeom>
              <a:avLst/>
              <a:gdLst/>
              <a:ahLst/>
              <a:cxnLst/>
              <a:rect r="r" b="b" t="t" l="l"/>
              <a:pathLst>
                <a:path h="605790" w="3938270">
                  <a:moveTo>
                    <a:pt x="26670" y="167640"/>
                  </a:moveTo>
                  <a:cubicBezTo>
                    <a:pt x="46990" y="226060"/>
                    <a:pt x="60960" y="241300"/>
                    <a:pt x="77470" y="256540"/>
                  </a:cubicBezTo>
                  <a:cubicBezTo>
                    <a:pt x="96520" y="276860"/>
                    <a:pt x="128270" y="304800"/>
                    <a:pt x="149860" y="317500"/>
                  </a:cubicBezTo>
                  <a:cubicBezTo>
                    <a:pt x="166370" y="326390"/>
                    <a:pt x="175260" y="327660"/>
                    <a:pt x="195580" y="332740"/>
                  </a:cubicBezTo>
                  <a:cubicBezTo>
                    <a:pt x="233680" y="342900"/>
                    <a:pt x="293370" y="360680"/>
                    <a:pt x="365760" y="368300"/>
                  </a:cubicBezTo>
                  <a:cubicBezTo>
                    <a:pt x="491490" y="382270"/>
                    <a:pt x="775970" y="365760"/>
                    <a:pt x="885190" y="372110"/>
                  </a:cubicBezTo>
                  <a:cubicBezTo>
                    <a:pt x="935990" y="374650"/>
                    <a:pt x="957580" y="377190"/>
                    <a:pt x="995680" y="384810"/>
                  </a:cubicBezTo>
                  <a:cubicBezTo>
                    <a:pt x="1041400" y="392430"/>
                    <a:pt x="1089660" y="403860"/>
                    <a:pt x="1141730" y="421640"/>
                  </a:cubicBezTo>
                  <a:cubicBezTo>
                    <a:pt x="1203960" y="444500"/>
                    <a:pt x="1295400" y="490220"/>
                    <a:pt x="1342390" y="515620"/>
                  </a:cubicBezTo>
                  <a:cubicBezTo>
                    <a:pt x="1370330" y="529590"/>
                    <a:pt x="1393190" y="537210"/>
                    <a:pt x="1405890" y="552450"/>
                  </a:cubicBezTo>
                  <a:cubicBezTo>
                    <a:pt x="1414780" y="563880"/>
                    <a:pt x="1422400" y="581660"/>
                    <a:pt x="1421130" y="590550"/>
                  </a:cubicBezTo>
                  <a:cubicBezTo>
                    <a:pt x="1419860" y="596900"/>
                    <a:pt x="1413510" y="603250"/>
                    <a:pt x="1409700" y="603250"/>
                  </a:cubicBezTo>
                  <a:cubicBezTo>
                    <a:pt x="1405890" y="604520"/>
                    <a:pt x="1397000" y="599440"/>
                    <a:pt x="1397000" y="596900"/>
                  </a:cubicBezTo>
                  <a:cubicBezTo>
                    <a:pt x="1395730" y="593090"/>
                    <a:pt x="1404620" y="586740"/>
                    <a:pt x="1412240" y="579120"/>
                  </a:cubicBezTo>
                  <a:cubicBezTo>
                    <a:pt x="1431290" y="558800"/>
                    <a:pt x="1473200" y="515620"/>
                    <a:pt x="1525270" y="487680"/>
                  </a:cubicBezTo>
                  <a:cubicBezTo>
                    <a:pt x="1612900" y="440690"/>
                    <a:pt x="1783080" y="389890"/>
                    <a:pt x="1911350" y="363220"/>
                  </a:cubicBezTo>
                  <a:cubicBezTo>
                    <a:pt x="2029460" y="337820"/>
                    <a:pt x="2123440" y="332740"/>
                    <a:pt x="2264410" y="327660"/>
                  </a:cubicBezTo>
                  <a:cubicBezTo>
                    <a:pt x="2471420" y="318770"/>
                    <a:pt x="2807970" y="363220"/>
                    <a:pt x="3028950" y="340360"/>
                  </a:cubicBezTo>
                  <a:cubicBezTo>
                    <a:pt x="3201670" y="323850"/>
                    <a:pt x="3357880" y="276860"/>
                    <a:pt x="3486150" y="241300"/>
                  </a:cubicBezTo>
                  <a:cubicBezTo>
                    <a:pt x="3580130" y="214630"/>
                    <a:pt x="3671570" y="184150"/>
                    <a:pt x="3729990" y="158750"/>
                  </a:cubicBezTo>
                  <a:cubicBezTo>
                    <a:pt x="3764280" y="144780"/>
                    <a:pt x="3780790" y="138430"/>
                    <a:pt x="3807460" y="118110"/>
                  </a:cubicBezTo>
                  <a:cubicBezTo>
                    <a:pt x="3843020" y="90170"/>
                    <a:pt x="3896360" y="3810"/>
                    <a:pt x="3919220" y="1270"/>
                  </a:cubicBezTo>
                  <a:cubicBezTo>
                    <a:pt x="3926840" y="0"/>
                    <a:pt x="3937000" y="7620"/>
                    <a:pt x="3937000" y="11430"/>
                  </a:cubicBezTo>
                  <a:cubicBezTo>
                    <a:pt x="3937000" y="15240"/>
                    <a:pt x="3924300" y="25400"/>
                    <a:pt x="3920490" y="24130"/>
                  </a:cubicBezTo>
                  <a:cubicBezTo>
                    <a:pt x="3916680" y="22860"/>
                    <a:pt x="3911600" y="7620"/>
                    <a:pt x="3914140" y="3810"/>
                  </a:cubicBezTo>
                  <a:cubicBezTo>
                    <a:pt x="3916680" y="1270"/>
                    <a:pt x="3929380" y="0"/>
                    <a:pt x="3933190" y="2540"/>
                  </a:cubicBezTo>
                  <a:cubicBezTo>
                    <a:pt x="3935730" y="5080"/>
                    <a:pt x="3938270" y="11430"/>
                    <a:pt x="3935730" y="17780"/>
                  </a:cubicBezTo>
                  <a:cubicBezTo>
                    <a:pt x="3929380" y="39370"/>
                    <a:pt x="3856990" y="111760"/>
                    <a:pt x="3818890" y="140970"/>
                  </a:cubicBezTo>
                  <a:cubicBezTo>
                    <a:pt x="3790950" y="161290"/>
                    <a:pt x="3770630" y="168910"/>
                    <a:pt x="3735070" y="184150"/>
                  </a:cubicBezTo>
                  <a:cubicBezTo>
                    <a:pt x="3675380" y="209550"/>
                    <a:pt x="3585210" y="240030"/>
                    <a:pt x="3489960" y="266700"/>
                  </a:cubicBezTo>
                  <a:cubicBezTo>
                    <a:pt x="3361690" y="300990"/>
                    <a:pt x="3202940" y="349250"/>
                    <a:pt x="3028950" y="365760"/>
                  </a:cubicBezTo>
                  <a:cubicBezTo>
                    <a:pt x="2807970" y="388620"/>
                    <a:pt x="2470150" y="344170"/>
                    <a:pt x="2265680" y="353060"/>
                  </a:cubicBezTo>
                  <a:cubicBezTo>
                    <a:pt x="2127250" y="358140"/>
                    <a:pt x="2030730" y="364490"/>
                    <a:pt x="1917700" y="387350"/>
                  </a:cubicBezTo>
                  <a:cubicBezTo>
                    <a:pt x="1808480" y="407670"/>
                    <a:pt x="1677670" y="449580"/>
                    <a:pt x="1601470" y="480060"/>
                  </a:cubicBezTo>
                  <a:cubicBezTo>
                    <a:pt x="1554480" y="499110"/>
                    <a:pt x="1527810" y="514350"/>
                    <a:pt x="1494790" y="534670"/>
                  </a:cubicBezTo>
                  <a:cubicBezTo>
                    <a:pt x="1463040" y="554990"/>
                    <a:pt x="1431290" y="605790"/>
                    <a:pt x="1409700" y="603250"/>
                  </a:cubicBezTo>
                  <a:cubicBezTo>
                    <a:pt x="1394460" y="601980"/>
                    <a:pt x="1394460" y="576580"/>
                    <a:pt x="1376680" y="562610"/>
                  </a:cubicBezTo>
                  <a:cubicBezTo>
                    <a:pt x="1341120" y="533400"/>
                    <a:pt x="1254760" y="496570"/>
                    <a:pt x="1191260" y="471170"/>
                  </a:cubicBezTo>
                  <a:cubicBezTo>
                    <a:pt x="1127760" y="445770"/>
                    <a:pt x="1051560" y="421640"/>
                    <a:pt x="994410" y="410210"/>
                  </a:cubicBezTo>
                  <a:cubicBezTo>
                    <a:pt x="953770" y="401320"/>
                    <a:pt x="935990" y="400050"/>
                    <a:pt x="885190" y="397510"/>
                  </a:cubicBezTo>
                  <a:cubicBezTo>
                    <a:pt x="775970" y="391160"/>
                    <a:pt x="491490" y="407670"/>
                    <a:pt x="363220" y="393700"/>
                  </a:cubicBezTo>
                  <a:cubicBezTo>
                    <a:pt x="288290" y="386080"/>
                    <a:pt x="228600" y="369570"/>
                    <a:pt x="186690" y="356870"/>
                  </a:cubicBezTo>
                  <a:cubicBezTo>
                    <a:pt x="163830" y="350520"/>
                    <a:pt x="152400" y="347980"/>
                    <a:pt x="133350" y="336550"/>
                  </a:cubicBezTo>
                  <a:cubicBezTo>
                    <a:pt x="109220" y="322580"/>
                    <a:pt x="80010" y="297180"/>
                    <a:pt x="58420" y="273050"/>
                  </a:cubicBezTo>
                  <a:cubicBezTo>
                    <a:pt x="35560" y="247650"/>
                    <a:pt x="8890" y="210820"/>
                    <a:pt x="2540" y="187960"/>
                  </a:cubicBezTo>
                  <a:cubicBezTo>
                    <a:pt x="0" y="176530"/>
                    <a:pt x="0" y="161290"/>
                    <a:pt x="3810" y="158750"/>
                  </a:cubicBezTo>
                  <a:cubicBezTo>
                    <a:pt x="8890" y="156210"/>
                    <a:pt x="26670" y="167640"/>
                    <a:pt x="26670" y="167640"/>
                  </a:cubicBezTo>
                </a:path>
              </a:pathLst>
            </a:custGeom>
            <a:solidFill>
              <a:srgbClr val="0571D3"/>
            </a:solidFill>
            <a:ln cap="sq">
              <a:noFill/>
              <a:prstDash val="solid"/>
              <a:miter/>
            </a:ln>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Freeform 3" id="3"/>
          <p:cNvSpPr/>
          <p:nvPr/>
        </p:nvSpPr>
        <p:spPr>
          <a:xfrm flipH="false" flipV="false" rot="0">
            <a:off x="1638038" y="1959147"/>
            <a:ext cx="4082258" cy="2861487"/>
          </a:xfrm>
          <a:custGeom>
            <a:avLst/>
            <a:gdLst/>
            <a:ahLst/>
            <a:cxnLst/>
            <a:rect r="r" b="b" t="t" l="l"/>
            <a:pathLst>
              <a:path h="2861487" w="4082258">
                <a:moveTo>
                  <a:pt x="0" y="0"/>
                </a:moveTo>
                <a:lnTo>
                  <a:pt x="4082258" y="0"/>
                </a:lnTo>
                <a:lnTo>
                  <a:pt x="4082258" y="2861487"/>
                </a:lnTo>
                <a:lnTo>
                  <a:pt x="0" y="2861487"/>
                </a:lnTo>
                <a:lnTo>
                  <a:pt x="0" y="0"/>
                </a:lnTo>
                <a:close/>
              </a:path>
            </a:pathLst>
          </a:custGeom>
          <a:blipFill>
            <a:blip r:embed="rId3"/>
            <a:stretch>
              <a:fillRect l="0" t="0" r="0" b="0"/>
            </a:stretch>
          </a:blipFill>
        </p:spPr>
      </p:sp>
      <p:sp>
        <p:nvSpPr>
          <p:cNvPr name="Freeform 4" id="4"/>
          <p:cNvSpPr/>
          <p:nvPr/>
        </p:nvSpPr>
        <p:spPr>
          <a:xfrm flipH="false" flipV="false" rot="0">
            <a:off x="158859" y="5785963"/>
            <a:ext cx="7293141" cy="2610571"/>
          </a:xfrm>
          <a:custGeom>
            <a:avLst/>
            <a:gdLst/>
            <a:ahLst/>
            <a:cxnLst/>
            <a:rect r="r" b="b" t="t" l="l"/>
            <a:pathLst>
              <a:path h="2610571" w="7293141">
                <a:moveTo>
                  <a:pt x="0" y="0"/>
                </a:moveTo>
                <a:lnTo>
                  <a:pt x="7293141" y="0"/>
                </a:lnTo>
                <a:lnTo>
                  <a:pt x="7293141" y="2610571"/>
                </a:lnTo>
                <a:lnTo>
                  <a:pt x="0" y="2610571"/>
                </a:lnTo>
                <a:lnTo>
                  <a:pt x="0" y="0"/>
                </a:lnTo>
                <a:close/>
              </a:path>
            </a:pathLst>
          </a:custGeom>
          <a:blipFill>
            <a:blip r:embed="rId4"/>
            <a:stretch>
              <a:fillRect l="0" t="0" r="0" b="0"/>
            </a:stretch>
          </a:blipFill>
        </p:spPr>
      </p:sp>
      <p:sp>
        <p:nvSpPr>
          <p:cNvPr name="TextBox 5" id="5"/>
          <p:cNvSpPr txBox="true"/>
          <p:nvPr/>
        </p:nvSpPr>
        <p:spPr>
          <a:xfrm rot="0">
            <a:off x="437361" y="5037493"/>
            <a:ext cx="6867644" cy="550315"/>
          </a:xfrm>
          <a:prstGeom prst="rect">
            <a:avLst/>
          </a:prstGeom>
        </p:spPr>
        <p:txBody>
          <a:bodyPr anchor="t" rtlCol="false" tIns="0" lIns="0" bIns="0" rIns="0">
            <a:spAutoFit/>
          </a:bodyPr>
          <a:lstStyle/>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After masking with wildcard mask, the allowed and denied PCs are</a:t>
            </a:r>
          </a:p>
          <a:p>
            <a:pPr algn="l" marL="1027900" indent="-256975" lvl="3">
              <a:lnSpc>
                <a:spcPts val="2221"/>
              </a:lnSpc>
              <a:buFont typeface="Arial"/>
              <a:buChar char="￭"/>
            </a:pPr>
            <a:r>
              <a:rPr lang="en-US" sz="1587">
                <a:solidFill>
                  <a:srgbClr val="000000"/>
                </a:solidFill>
                <a:latin typeface="Canva Sans"/>
                <a:ea typeface="Canva Sans"/>
                <a:cs typeface="Canva Sans"/>
                <a:sym typeface="Canva Sans"/>
              </a:rPr>
              <a:t>PC1, PC2 &amp; PC3 - range:  </a:t>
            </a:r>
            <a:r>
              <a:rPr lang="en-US" b="true" sz="1587">
                <a:solidFill>
                  <a:srgbClr val="7068F4"/>
                </a:solidFill>
                <a:latin typeface="Canva Sans Bold"/>
                <a:ea typeface="Canva Sans Bold"/>
                <a:cs typeface="Canva Sans Bold"/>
                <a:sym typeface="Canva Sans Bold"/>
              </a:rPr>
              <a:t>192.168.1.0 - 192.168.1.15</a:t>
            </a:r>
          </a:p>
        </p:txBody>
      </p:sp>
      <p:sp>
        <p:nvSpPr>
          <p:cNvPr name="TextBox 6" id="6"/>
          <p:cNvSpPr txBox="true"/>
          <p:nvPr/>
        </p:nvSpPr>
        <p:spPr>
          <a:xfrm rot="0">
            <a:off x="1209270" y="8458801"/>
            <a:ext cx="1408596" cy="274052"/>
          </a:xfrm>
          <a:prstGeom prst="rect">
            <a:avLst/>
          </a:prstGeom>
        </p:spPr>
        <p:txBody>
          <a:bodyPr anchor="t" rtlCol="false" tIns="0" lIns="0" bIns="0" rIns="0">
            <a:spAutoFit/>
          </a:bodyPr>
          <a:lstStyle/>
          <a:p>
            <a:pPr algn="l">
              <a:lnSpc>
                <a:spcPts val="2221"/>
              </a:lnSpc>
            </a:pPr>
            <a:r>
              <a:rPr lang="en-US" sz="1587">
                <a:solidFill>
                  <a:srgbClr val="000000"/>
                </a:solidFill>
                <a:latin typeface="Canva Sans"/>
                <a:ea typeface="Canva Sans"/>
                <a:cs typeface="Canva Sans"/>
                <a:sym typeface="Canva Sans"/>
              </a:rPr>
              <a:t>PC3 </a:t>
            </a:r>
            <a:r>
              <a:rPr lang="en-US" sz="1587" b="true">
                <a:solidFill>
                  <a:srgbClr val="00BF63"/>
                </a:solidFill>
                <a:latin typeface="Canva Sans Bold"/>
                <a:ea typeface="Canva Sans Bold"/>
                <a:cs typeface="Canva Sans Bold"/>
                <a:sym typeface="Canva Sans Bold"/>
              </a:rPr>
              <a:t>success!</a:t>
            </a:r>
          </a:p>
        </p:txBody>
      </p:sp>
      <p:sp>
        <p:nvSpPr>
          <p:cNvPr name="TextBox 7" id="7"/>
          <p:cNvSpPr txBox="true"/>
          <p:nvPr/>
        </p:nvSpPr>
        <p:spPr>
          <a:xfrm rot="0">
            <a:off x="5015998" y="8458801"/>
            <a:ext cx="1408596" cy="274052"/>
          </a:xfrm>
          <a:prstGeom prst="rect">
            <a:avLst/>
          </a:prstGeom>
        </p:spPr>
        <p:txBody>
          <a:bodyPr anchor="t" rtlCol="false" tIns="0" lIns="0" bIns="0" rIns="0">
            <a:spAutoFit/>
          </a:bodyPr>
          <a:lstStyle/>
          <a:p>
            <a:pPr algn="l">
              <a:lnSpc>
                <a:spcPts val="2221"/>
              </a:lnSpc>
            </a:pPr>
            <a:r>
              <a:rPr lang="en-US" sz="1587">
                <a:solidFill>
                  <a:srgbClr val="000000"/>
                </a:solidFill>
                <a:latin typeface="Canva Sans"/>
                <a:ea typeface="Canva Sans"/>
                <a:cs typeface="Canva Sans"/>
                <a:sym typeface="Canva Sans"/>
              </a:rPr>
              <a:t>PC5</a:t>
            </a:r>
            <a:r>
              <a:rPr lang="en-US" sz="1587">
                <a:solidFill>
                  <a:srgbClr val="ED1C24"/>
                </a:solidFill>
                <a:latin typeface="Canva Sans"/>
                <a:ea typeface="Canva Sans"/>
                <a:cs typeface="Canva Sans"/>
                <a:sym typeface="Canva Sans"/>
              </a:rPr>
              <a:t> </a:t>
            </a:r>
            <a:r>
              <a:rPr lang="en-US" sz="1587" b="true">
                <a:solidFill>
                  <a:srgbClr val="ED1C24"/>
                </a:solidFill>
                <a:latin typeface="Canva Sans Bold"/>
                <a:ea typeface="Canva Sans Bold"/>
                <a:cs typeface="Canva Sans Bold"/>
                <a:sym typeface="Canva Sans Bold"/>
              </a:rPr>
              <a:t>failed!</a:t>
            </a:r>
          </a:p>
        </p:txBody>
      </p:sp>
      <p:sp>
        <p:nvSpPr>
          <p:cNvPr name="TextBox 8" id="8"/>
          <p:cNvSpPr txBox="true"/>
          <p:nvPr/>
        </p:nvSpPr>
        <p:spPr>
          <a:xfrm rot="0">
            <a:off x="314657" y="1239698"/>
            <a:ext cx="4398894" cy="356308"/>
          </a:xfrm>
          <a:prstGeom prst="rect">
            <a:avLst/>
          </a:prstGeom>
        </p:spPr>
        <p:txBody>
          <a:bodyPr anchor="t" rtlCol="false" tIns="0" lIns="0" bIns="0" rIns="0">
            <a:spAutoFit/>
          </a:bodyPr>
          <a:lstStyle/>
          <a:p>
            <a:pPr algn="l">
              <a:lnSpc>
                <a:spcPts val="2938"/>
              </a:lnSpc>
              <a:spcBef>
                <a:spcPct val="0"/>
              </a:spcBef>
            </a:pPr>
            <a:r>
              <a:rPr lang="en-US" sz="2098" b="true">
                <a:solidFill>
                  <a:srgbClr val="000000"/>
                </a:solidFill>
                <a:latin typeface="Canva Sans Bold"/>
                <a:ea typeface="Canva Sans Bold"/>
                <a:cs typeface="Canva Sans Bold"/>
                <a:sym typeface="Canva Sans Bold"/>
              </a:rPr>
              <a:t>Router Configuration: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Freeform 3" id="3"/>
          <p:cNvSpPr/>
          <p:nvPr/>
        </p:nvSpPr>
        <p:spPr>
          <a:xfrm flipH="false" flipV="false" rot="0">
            <a:off x="657628" y="1037683"/>
            <a:ext cx="200964" cy="442122"/>
          </a:xfrm>
          <a:custGeom>
            <a:avLst/>
            <a:gdLst/>
            <a:ahLst/>
            <a:cxnLst/>
            <a:rect r="r" b="b" t="t" l="l"/>
            <a:pathLst>
              <a:path h="442122" w="200964">
                <a:moveTo>
                  <a:pt x="0" y="0"/>
                </a:moveTo>
                <a:lnTo>
                  <a:pt x="200964" y="0"/>
                </a:lnTo>
                <a:lnTo>
                  <a:pt x="200964" y="442122"/>
                </a:lnTo>
                <a:lnTo>
                  <a:pt x="0" y="4421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4093" y="1037683"/>
            <a:ext cx="240711" cy="424331"/>
          </a:xfrm>
          <a:custGeom>
            <a:avLst/>
            <a:gdLst/>
            <a:ahLst/>
            <a:cxnLst/>
            <a:rect r="r" b="b" t="t" l="l"/>
            <a:pathLst>
              <a:path h="424331" w="240711">
                <a:moveTo>
                  <a:pt x="0" y="0"/>
                </a:moveTo>
                <a:lnTo>
                  <a:pt x="240711" y="0"/>
                </a:lnTo>
                <a:lnTo>
                  <a:pt x="240711" y="424331"/>
                </a:lnTo>
                <a:lnTo>
                  <a:pt x="0" y="4243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92585" y="4305548"/>
            <a:ext cx="6174829" cy="2502574"/>
          </a:xfrm>
          <a:custGeom>
            <a:avLst/>
            <a:gdLst/>
            <a:ahLst/>
            <a:cxnLst/>
            <a:rect r="r" b="b" t="t" l="l"/>
            <a:pathLst>
              <a:path h="2502574" w="6174829">
                <a:moveTo>
                  <a:pt x="0" y="0"/>
                </a:moveTo>
                <a:lnTo>
                  <a:pt x="6174830" y="0"/>
                </a:lnTo>
                <a:lnTo>
                  <a:pt x="6174830" y="2502574"/>
                </a:lnTo>
                <a:lnTo>
                  <a:pt x="0" y="2502574"/>
                </a:lnTo>
                <a:lnTo>
                  <a:pt x="0" y="0"/>
                </a:lnTo>
                <a:close/>
              </a:path>
            </a:pathLst>
          </a:custGeom>
          <a:blipFill>
            <a:blip r:embed="rId7"/>
            <a:stretch>
              <a:fillRect l="0" t="0" r="0" b="0"/>
            </a:stretch>
          </a:blipFill>
        </p:spPr>
      </p:sp>
      <p:sp>
        <p:nvSpPr>
          <p:cNvPr name="Freeform 6" id="6"/>
          <p:cNvSpPr/>
          <p:nvPr/>
        </p:nvSpPr>
        <p:spPr>
          <a:xfrm flipH="false" flipV="false" rot="0">
            <a:off x="1527740" y="7617590"/>
            <a:ext cx="4323572" cy="2890410"/>
          </a:xfrm>
          <a:custGeom>
            <a:avLst/>
            <a:gdLst/>
            <a:ahLst/>
            <a:cxnLst/>
            <a:rect r="r" b="b" t="t" l="l"/>
            <a:pathLst>
              <a:path h="2890410" w="4323572">
                <a:moveTo>
                  <a:pt x="0" y="0"/>
                </a:moveTo>
                <a:lnTo>
                  <a:pt x="4323572" y="0"/>
                </a:lnTo>
                <a:lnTo>
                  <a:pt x="4323572" y="2890410"/>
                </a:lnTo>
                <a:lnTo>
                  <a:pt x="0" y="2890410"/>
                </a:lnTo>
                <a:lnTo>
                  <a:pt x="0" y="0"/>
                </a:lnTo>
                <a:close/>
              </a:path>
            </a:pathLst>
          </a:custGeom>
          <a:blipFill>
            <a:blip r:embed="rId8"/>
            <a:stretch>
              <a:fillRect l="0" t="0" r="0" b="0"/>
            </a:stretch>
          </a:blipFill>
        </p:spPr>
      </p:sp>
      <p:sp>
        <p:nvSpPr>
          <p:cNvPr name="TextBox 7" id="7"/>
          <p:cNvSpPr txBox="true"/>
          <p:nvPr/>
        </p:nvSpPr>
        <p:spPr>
          <a:xfrm rot="0">
            <a:off x="1401036" y="1061540"/>
            <a:ext cx="4398894" cy="356308"/>
          </a:xfrm>
          <a:prstGeom prst="rect">
            <a:avLst/>
          </a:prstGeom>
        </p:spPr>
        <p:txBody>
          <a:bodyPr anchor="t" rtlCol="false" tIns="0" lIns="0" bIns="0" rIns="0">
            <a:spAutoFit/>
          </a:bodyPr>
          <a:lstStyle/>
          <a:p>
            <a:pPr algn="l">
              <a:lnSpc>
                <a:spcPts val="2938"/>
              </a:lnSpc>
              <a:spcBef>
                <a:spcPct val="0"/>
              </a:spcBef>
            </a:pPr>
            <a:r>
              <a:rPr lang="en-US" sz="2098" b="true">
                <a:solidFill>
                  <a:srgbClr val="000000"/>
                </a:solidFill>
                <a:latin typeface="Canva Sans Bold"/>
                <a:ea typeface="Canva Sans Bold"/>
                <a:cs typeface="Canva Sans Bold"/>
                <a:sym typeface="Canva Sans Bold"/>
              </a:rPr>
              <a:t>Permissions: </a:t>
            </a:r>
          </a:p>
        </p:txBody>
      </p:sp>
      <p:sp>
        <p:nvSpPr>
          <p:cNvPr name="TextBox 8" id="8"/>
          <p:cNvSpPr txBox="true"/>
          <p:nvPr/>
        </p:nvSpPr>
        <p:spPr>
          <a:xfrm rot="0">
            <a:off x="1074448" y="1670690"/>
            <a:ext cx="5564211" cy="1655363"/>
          </a:xfrm>
          <a:prstGeom prst="rect">
            <a:avLst/>
          </a:prstGeom>
        </p:spPr>
        <p:txBody>
          <a:bodyPr anchor="t" rtlCol="false" tIns="0" lIns="0" bIns="0" rIns="0">
            <a:spAutoFit/>
          </a:bodyPr>
          <a:lstStyle/>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Allowing the HTTP Port:</a:t>
            </a:r>
          </a:p>
          <a:p>
            <a:pPr algn="l" marL="1027900" indent="-256975" lvl="3">
              <a:lnSpc>
                <a:spcPts val="2221"/>
              </a:lnSpc>
              <a:buFont typeface="Arial"/>
              <a:buChar char="￭"/>
            </a:pPr>
            <a:r>
              <a:rPr lang="en-US" b="true" sz="1587">
                <a:solidFill>
                  <a:srgbClr val="000000"/>
                </a:solidFill>
                <a:latin typeface="Canva Sans Bold"/>
                <a:ea typeface="Canva Sans Bold"/>
                <a:cs typeface="Canva Sans Bold"/>
                <a:sym typeface="Canva Sans Bold"/>
              </a:rPr>
              <a:t>access-list 100 deny tcp any any eq </a:t>
            </a:r>
            <a:r>
              <a:rPr lang="en-US" b="true" sz="1587">
                <a:solidFill>
                  <a:srgbClr val="5284FF"/>
                </a:solidFill>
                <a:latin typeface="Canva Sans Bold"/>
                <a:ea typeface="Canva Sans Bold"/>
                <a:cs typeface="Canva Sans Bold"/>
                <a:sym typeface="Canva Sans Bold"/>
              </a:rPr>
              <a:t>80</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Allowing the FTP Port - Data Transfer:</a:t>
            </a:r>
          </a:p>
          <a:p>
            <a:pPr algn="l" marL="1027900" indent="-256975" lvl="3">
              <a:lnSpc>
                <a:spcPts val="2221"/>
              </a:lnSpc>
              <a:buFont typeface="Arial"/>
              <a:buChar char="￭"/>
            </a:pPr>
            <a:r>
              <a:rPr lang="en-US" b="true" sz="1587">
                <a:solidFill>
                  <a:srgbClr val="000000"/>
                </a:solidFill>
                <a:latin typeface="Canva Sans Bold"/>
                <a:ea typeface="Canva Sans Bold"/>
                <a:cs typeface="Canva Sans Bold"/>
                <a:sym typeface="Canva Sans Bold"/>
              </a:rPr>
              <a:t>access-list 100 deny tcp any any eq </a:t>
            </a:r>
            <a:r>
              <a:rPr lang="en-US" b="true" sz="1587">
                <a:solidFill>
                  <a:srgbClr val="ED1C24"/>
                </a:solidFill>
                <a:latin typeface="Canva Sans Bold"/>
                <a:ea typeface="Canva Sans Bold"/>
                <a:cs typeface="Canva Sans Bold"/>
                <a:sym typeface="Canva Sans Bold"/>
              </a:rPr>
              <a:t>20</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Allowing the FTP Port - Control Channel:</a:t>
            </a:r>
          </a:p>
          <a:p>
            <a:pPr algn="l" marL="1027900" indent="-256975" lvl="3">
              <a:lnSpc>
                <a:spcPts val="2221"/>
              </a:lnSpc>
              <a:buFont typeface="Arial"/>
              <a:buChar char="￭"/>
            </a:pPr>
            <a:r>
              <a:rPr lang="en-US" b="true" sz="1587">
                <a:solidFill>
                  <a:srgbClr val="000000"/>
                </a:solidFill>
                <a:latin typeface="Canva Sans Bold"/>
                <a:ea typeface="Canva Sans Bold"/>
                <a:cs typeface="Canva Sans Bold"/>
                <a:sym typeface="Canva Sans Bold"/>
              </a:rPr>
              <a:t>access-list 100 deny tcp any any eq </a:t>
            </a:r>
            <a:r>
              <a:rPr lang="en-US" b="true" sz="1587">
                <a:solidFill>
                  <a:srgbClr val="FF914D"/>
                </a:solidFill>
                <a:latin typeface="Canva Sans Bold"/>
                <a:ea typeface="Canva Sans Bold"/>
                <a:cs typeface="Canva Sans Bold"/>
                <a:sym typeface="Canva Sans Bold"/>
              </a:rPr>
              <a:t>21</a:t>
            </a:r>
          </a:p>
        </p:txBody>
      </p:sp>
      <p:sp>
        <p:nvSpPr>
          <p:cNvPr name="TextBox 9" id="9"/>
          <p:cNvSpPr txBox="true"/>
          <p:nvPr/>
        </p:nvSpPr>
        <p:spPr>
          <a:xfrm rot="0">
            <a:off x="657628" y="3701590"/>
            <a:ext cx="4398894" cy="356308"/>
          </a:xfrm>
          <a:prstGeom prst="rect">
            <a:avLst/>
          </a:prstGeom>
        </p:spPr>
        <p:txBody>
          <a:bodyPr anchor="t" rtlCol="false" tIns="0" lIns="0" bIns="0" rIns="0">
            <a:spAutoFit/>
          </a:bodyPr>
          <a:lstStyle/>
          <a:p>
            <a:pPr algn="l">
              <a:lnSpc>
                <a:spcPts val="2938"/>
              </a:lnSpc>
              <a:spcBef>
                <a:spcPct val="0"/>
              </a:spcBef>
            </a:pPr>
            <a:r>
              <a:rPr lang="en-US" sz="2098" b="true">
                <a:solidFill>
                  <a:srgbClr val="000000"/>
                </a:solidFill>
                <a:latin typeface="Canva Sans Bold"/>
                <a:ea typeface="Canva Sans Bold"/>
                <a:cs typeface="Canva Sans Bold"/>
                <a:sym typeface="Canva Sans Bold"/>
              </a:rPr>
              <a:t>Router Configuration:</a:t>
            </a:r>
          </a:p>
        </p:txBody>
      </p:sp>
      <p:sp>
        <p:nvSpPr>
          <p:cNvPr name="TextBox 10" id="10"/>
          <p:cNvSpPr txBox="true"/>
          <p:nvPr/>
        </p:nvSpPr>
        <p:spPr>
          <a:xfrm rot="0">
            <a:off x="692585" y="7179597"/>
            <a:ext cx="5107344" cy="356308"/>
          </a:xfrm>
          <a:prstGeom prst="rect">
            <a:avLst/>
          </a:prstGeom>
        </p:spPr>
        <p:txBody>
          <a:bodyPr anchor="t" rtlCol="false" tIns="0" lIns="0" bIns="0" rIns="0">
            <a:spAutoFit/>
          </a:bodyPr>
          <a:lstStyle/>
          <a:p>
            <a:pPr algn="l">
              <a:lnSpc>
                <a:spcPts val="2938"/>
              </a:lnSpc>
              <a:spcBef>
                <a:spcPct val="0"/>
              </a:spcBef>
            </a:pPr>
            <a:r>
              <a:rPr lang="en-US" sz="2098" b="true">
                <a:solidFill>
                  <a:srgbClr val="000000"/>
                </a:solidFill>
                <a:latin typeface="Canva Sans Bold"/>
                <a:ea typeface="Canva Sans Bold"/>
                <a:cs typeface="Canva Sans Bold"/>
                <a:sym typeface="Canva Sans Bold"/>
              </a:rPr>
              <a:t>Results after updating the permission: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Freeform 3" id="3"/>
          <p:cNvSpPr/>
          <p:nvPr/>
        </p:nvSpPr>
        <p:spPr>
          <a:xfrm flipH="false" flipV="false" rot="0">
            <a:off x="1694358" y="269775"/>
            <a:ext cx="4171284" cy="2308467"/>
          </a:xfrm>
          <a:custGeom>
            <a:avLst/>
            <a:gdLst/>
            <a:ahLst/>
            <a:cxnLst/>
            <a:rect r="r" b="b" t="t" l="l"/>
            <a:pathLst>
              <a:path h="2308467" w="4171284">
                <a:moveTo>
                  <a:pt x="0" y="0"/>
                </a:moveTo>
                <a:lnTo>
                  <a:pt x="4171284" y="0"/>
                </a:lnTo>
                <a:lnTo>
                  <a:pt x="4171284" y="2308467"/>
                </a:lnTo>
                <a:lnTo>
                  <a:pt x="0" y="2308467"/>
                </a:lnTo>
                <a:lnTo>
                  <a:pt x="0" y="0"/>
                </a:lnTo>
                <a:close/>
              </a:path>
            </a:pathLst>
          </a:custGeom>
          <a:blipFill>
            <a:blip r:embed="rId3"/>
            <a:stretch>
              <a:fillRect l="0" t="0" r="0" b="0"/>
            </a:stretch>
          </a:blipFill>
        </p:spPr>
      </p:sp>
      <p:sp>
        <p:nvSpPr>
          <p:cNvPr name="Freeform 4" id="4"/>
          <p:cNvSpPr/>
          <p:nvPr/>
        </p:nvSpPr>
        <p:spPr>
          <a:xfrm flipH="false" flipV="false" rot="0">
            <a:off x="1559508" y="2748642"/>
            <a:ext cx="4440984" cy="1916835"/>
          </a:xfrm>
          <a:custGeom>
            <a:avLst/>
            <a:gdLst/>
            <a:ahLst/>
            <a:cxnLst/>
            <a:rect r="r" b="b" t="t" l="l"/>
            <a:pathLst>
              <a:path h="1916835" w="4440984">
                <a:moveTo>
                  <a:pt x="0" y="0"/>
                </a:moveTo>
                <a:lnTo>
                  <a:pt x="4440984" y="0"/>
                </a:lnTo>
                <a:lnTo>
                  <a:pt x="4440984" y="1916835"/>
                </a:lnTo>
                <a:lnTo>
                  <a:pt x="0" y="1916835"/>
                </a:lnTo>
                <a:lnTo>
                  <a:pt x="0" y="0"/>
                </a:lnTo>
                <a:close/>
              </a:path>
            </a:pathLst>
          </a:custGeom>
          <a:blipFill>
            <a:blip r:embed="rId4"/>
            <a:stretch>
              <a:fillRect l="0" t="0" r="0" b="0"/>
            </a:stretch>
          </a:blipFill>
        </p:spPr>
      </p:sp>
      <p:sp>
        <p:nvSpPr>
          <p:cNvPr name="Freeform 5" id="5"/>
          <p:cNvSpPr/>
          <p:nvPr/>
        </p:nvSpPr>
        <p:spPr>
          <a:xfrm flipH="false" flipV="false" rot="0">
            <a:off x="1392668" y="4835877"/>
            <a:ext cx="4774664" cy="3091080"/>
          </a:xfrm>
          <a:custGeom>
            <a:avLst/>
            <a:gdLst/>
            <a:ahLst/>
            <a:cxnLst/>
            <a:rect r="r" b="b" t="t" l="l"/>
            <a:pathLst>
              <a:path h="3091080" w="4774664">
                <a:moveTo>
                  <a:pt x="0" y="0"/>
                </a:moveTo>
                <a:lnTo>
                  <a:pt x="4774664" y="0"/>
                </a:lnTo>
                <a:lnTo>
                  <a:pt x="4774664" y="3091081"/>
                </a:lnTo>
                <a:lnTo>
                  <a:pt x="0" y="3091081"/>
                </a:lnTo>
                <a:lnTo>
                  <a:pt x="0" y="0"/>
                </a:lnTo>
                <a:close/>
              </a:path>
            </a:pathLst>
          </a:custGeom>
          <a:blipFill>
            <a:blip r:embed="rId5"/>
            <a:stretch>
              <a:fillRect l="0" t="0" r="0" b="0"/>
            </a:stretch>
          </a:blipFill>
        </p:spPr>
      </p:sp>
      <p:sp>
        <p:nvSpPr>
          <p:cNvPr name="Freeform 6" id="6"/>
          <p:cNvSpPr/>
          <p:nvPr/>
        </p:nvSpPr>
        <p:spPr>
          <a:xfrm flipH="false" flipV="false" rot="0">
            <a:off x="357614" y="8098408"/>
            <a:ext cx="6918429" cy="2389879"/>
          </a:xfrm>
          <a:custGeom>
            <a:avLst/>
            <a:gdLst/>
            <a:ahLst/>
            <a:cxnLst/>
            <a:rect r="r" b="b" t="t" l="l"/>
            <a:pathLst>
              <a:path h="2389879" w="6918429">
                <a:moveTo>
                  <a:pt x="0" y="0"/>
                </a:moveTo>
                <a:lnTo>
                  <a:pt x="6918429" y="0"/>
                </a:lnTo>
                <a:lnTo>
                  <a:pt x="6918429" y="2389879"/>
                </a:lnTo>
                <a:lnTo>
                  <a:pt x="0" y="2389879"/>
                </a:lnTo>
                <a:lnTo>
                  <a:pt x="0" y="0"/>
                </a:lnTo>
                <a:close/>
              </a:path>
            </a:pathLst>
          </a:custGeom>
          <a:blipFill>
            <a:blip r:embed="rId6"/>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Freeform 3" id="3"/>
          <p:cNvSpPr/>
          <p:nvPr/>
        </p:nvSpPr>
        <p:spPr>
          <a:xfrm flipH="false" flipV="false" rot="0">
            <a:off x="187133" y="7360111"/>
            <a:ext cx="7287126" cy="2841979"/>
          </a:xfrm>
          <a:custGeom>
            <a:avLst/>
            <a:gdLst/>
            <a:ahLst/>
            <a:cxnLst/>
            <a:rect r="r" b="b" t="t" l="l"/>
            <a:pathLst>
              <a:path h="2841979" w="7287126">
                <a:moveTo>
                  <a:pt x="0" y="0"/>
                </a:moveTo>
                <a:lnTo>
                  <a:pt x="7287126" y="0"/>
                </a:lnTo>
                <a:lnTo>
                  <a:pt x="7287126" y="2841979"/>
                </a:lnTo>
                <a:lnTo>
                  <a:pt x="0" y="2841979"/>
                </a:lnTo>
                <a:lnTo>
                  <a:pt x="0" y="0"/>
                </a:lnTo>
                <a:close/>
              </a:path>
            </a:pathLst>
          </a:custGeom>
          <a:blipFill>
            <a:blip r:embed="rId3"/>
            <a:stretch>
              <a:fillRect l="0" t="-69" r="0" b="-69"/>
            </a:stretch>
          </a:blipFill>
        </p:spPr>
      </p:sp>
      <p:sp>
        <p:nvSpPr>
          <p:cNvPr name="TextBox 4" id="4"/>
          <p:cNvSpPr txBox="true"/>
          <p:nvPr/>
        </p:nvSpPr>
        <p:spPr>
          <a:xfrm rot="0">
            <a:off x="346178" y="2560001"/>
            <a:ext cx="6867644" cy="4417986"/>
          </a:xfrm>
          <a:prstGeom prst="rect">
            <a:avLst/>
          </a:prstGeom>
        </p:spPr>
        <p:txBody>
          <a:bodyPr anchor="t" rtlCol="false" tIns="0" lIns="0" bIns="0" rIns="0">
            <a:spAutoFit/>
          </a:bodyPr>
          <a:lstStyle/>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I started by creating a small network with a PC, two routers and a server</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Here are the IP configurations:</a:t>
            </a:r>
          </a:p>
          <a:p>
            <a:pPr algn="l" marL="1027900" indent="-256975" lvl="3">
              <a:lnSpc>
                <a:spcPts val="2221"/>
              </a:lnSpc>
              <a:buFont typeface="Arial"/>
              <a:buChar char="￭"/>
            </a:pPr>
            <a:r>
              <a:rPr lang="en-US" sz="1587">
                <a:solidFill>
                  <a:srgbClr val="000000"/>
                </a:solidFill>
                <a:latin typeface="Canva Sans"/>
                <a:ea typeface="Canva Sans"/>
                <a:cs typeface="Canva Sans"/>
                <a:sym typeface="Canva Sans"/>
              </a:rPr>
              <a:t>PC:  </a:t>
            </a:r>
            <a:r>
              <a:rPr lang="en-US" b="true" sz="1587">
                <a:solidFill>
                  <a:srgbClr val="000000"/>
                </a:solidFill>
                <a:latin typeface="Canva Sans Bold"/>
                <a:ea typeface="Canva Sans Bold"/>
                <a:cs typeface="Canva Sans Bold"/>
                <a:sym typeface="Canva Sans Bold"/>
              </a:rPr>
              <a:t>192.168.20.10</a:t>
            </a:r>
          </a:p>
          <a:p>
            <a:pPr algn="l" marL="1027900" indent="-256975" lvl="3">
              <a:lnSpc>
                <a:spcPts val="2221"/>
              </a:lnSpc>
              <a:buFont typeface="Arial"/>
              <a:buChar char="￭"/>
            </a:pPr>
            <a:r>
              <a:rPr lang="en-US" sz="1587">
                <a:solidFill>
                  <a:srgbClr val="000000"/>
                </a:solidFill>
                <a:latin typeface="Canva Sans"/>
                <a:ea typeface="Canva Sans"/>
                <a:cs typeface="Canva Sans"/>
                <a:sym typeface="Canva Sans"/>
              </a:rPr>
              <a:t>Server:  </a:t>
            </a:r>
            <a:r>
              <a:rPr lang="en-US" b="true" sz="1587">
                <a:solidFill>
                  <a:srgbClr val="000000"/>
                </a:solidFill>
                <a:latin typeface="Canva Sans Bold"/>
                <a:ea typeface="Canva Sans Bold"/>
                <a:cs typeface="Canva Sans Bold"/>
                <a:sym typeface="Canva Sans Bold"/>
              </a:rPr>
              <a:t>8.8.8.8</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I allowed the routers to trunk</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I configured NAT inside and NAT outside</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Router inside IP:</a:t>
            </a:r>
          </a:p>
          <a:p>
            <a:pPr algn="l" marL="1027900" indent="-256975" lvl="3">
              <a:lnSpc>
                <a:spcPts val="2221"/>
              </a:lnSpc>
              <a:buFont typeface="Arial"/>
              <a:buChar char="￭"/>
            </a:pPr>
            <a:r>
              <a:rPr lang="en-US" sz="1587">
                <a:solidFill>
                  <a:srgbClr val="000000"/>
                </a:solidFill>
                <a:latin typeface="Canva Sans"/>
                <a:ea typeface="Canva Sans"/>
                <a:cs typeface="Canva Sans"/>
                <a:sym typeface="Canva Sans"/>
              </a:rPr>
              <a:t>PC - Router1:  </a:t>
            </a:r>
            <a:r>
              <a:rPr lang="en-US" b="true" sz="1587">
                <a:solidFill>
                  <a:srgbClr val="000000"/>
                </a:solidFill>
                <a:latin typeface="Canva Sans Bold"/>
                <a:ea typeface="Canva Sans Bold"/>
                <a:cs typeface="Canva Sans Bold"/>
                <a:sym typeface="Canva Sans Bold"/>
              </a:rPr>
              <a:t>192.168.20.1</a:t>
            </a:r>
          </a:p>
          <a:p>
            <a:pPr algn="l" marL="1027900" indent="-256975" lvl="3">
              <a:lnSpc>
                <a:spcPts val="2221"/>
              </a:lnSpc>
              <a:buFont typeface="Arial"/>
              <a:buChar char="￭"/>
            </a:pPr>
            <a:r>
              <a:rPr lang="en-US" sz="1587">
                <a:solidFill>
                  <a:srgbClr val="000000"/>
                </a:solidFill>
                <a:latin typeface="Canva Sans"/>
                <a:ea typeface="Canva Sans"/>
                <a:cs typeface="Canva Sans"/>
                <a:sym typeface="Canva Sans"/>
              </a:rPr>
              <a:t>Router1 - Router 2:  </a:t>
            </a:r>
            <a:r>
              <a:rPr lang="en-US" b="true" sz="1587">
                <a:solidFill>
                  <a:srgbClr val="000000"/>
                </a:solidFill>
                <a:latin typeface="Canva Sans Bold"/>
                <a:ea typeface="Canva Sans Bold"/>
                <a:cs typeface="Canva Sans Bold"/>
                <a:sym typeface="Canva Sans Bold"/>
              </a:rPr>
              <a:t>200.100.50.1</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Router outside IP:</a:t>
            </a:r>
          </a:p>
          <a:p>
            <a:pPr algn="l" marL="1027900" indent="-256975" lvl="3">
              <a:lnSpc>
                <a:spcPts val="2221"/>
              </a:lnSpc>
              <a:buFont typeface="Arial"/>
              <a:buChar char="￭"/>
            </a:pPr>
            <a:r>
              <a:rPr lang="en-US" sz="1587">
                <a:solidFill>
                  <a:srgbClr val="000000"/>
                </a:solidFill>
                <a:latin typeface="Canva Sans"/>
                <a:ea typeface="Canva Sans"/>
                <a:cs typeface="Canva Sans"/>
                <a:sym typeface="Canva Sans"/>
              </a:rPr>
              <a:t>Router 1 - Router2:  </a:t>
            </a:r>
            <a:r>
              <a:rPr lang="en-US" b="true" sz="1587">
                <a:solidFill>
                  <a:srgbClr val="000000"/>
                </a:solidFill>
                <a:latin typeface="Canva Sans Bold"/>
                <a:ea typeface="Canva Sans Bold"/>
                <a:cs typeface="Canva Sans Bold"/>
                <a:sym typeface="Canva Sans Bold"/>
              </a:rPr>
              <a:t>200.100.50.2</a:t>
            </a:r>
          </a:p>
          <a:p>
            <a:pPr algn="l" marL="1027900" indent="-256975" lvl="3">
              <a:lnSpc>
                <a:spcPts val="2221"/>
              </a:lnSpc>
              <a:buFont typeface="Arial"/>
              <a:buChar char="￭"/>
            </a:pPr>
            <a:r>
              <a:rPr lang="en-US" sz="1587">
                <a:solidFill>
                  <a:srgbClr val="000000"/>
                </a:solidFill>
                <a:latin typeface="Canva Sans"/>
                <a:ea typeface="Canva Sans"/>
                <a:cs typeface="Canva Sans"/>
                <a:sym typeface="Canva Sans"/>
              </a:rPr>
              <a:t>Router2 - Server:  </a:t>
            </a:r>
            <a:r>
              <a:rPr lang="en-US" b="true" sz="1587">
                <a:solidFill>
                  <a:srgbClr val="000000"/>
                </a:solidFill>
                <a:latin typeface="Canva Sans Bold"/>
                <a:ea typeface="Canva Sans Bold"/>
                <a:cs typeface="Canva Sans Bold"/>
                <a:sym typeface="Canva Sans Bold"/>
              </a:rPr>
              <a:t>8.8.8.1</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I tried several attempts to solve this and configured the final network. </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I can’t access the server</a:t>
            </a:r>
          </a:p>
        </p:txBody>
      </p:sp>
      <p:sp>
        <p:nvSpPr>
          <p:cNvPr name="TextBox 5" id="5"/>
          <p:cNvSpPr txBox="true"/>
          <p:nvPr/>
        </p:nvSpPr>
        <p:spPr>
          <a:xfrm rot="0">
            <a:off x="493424" y="649410"/>
            <a:ext cx="2456561" cy="389181"/>
          </a:xfrm>
          <a:prstGeom prst="rect">
            <a:avLst/>
          </a:prstGeom>
        </p:spPr>
        <p:txBody>
          <a:bodyPr anchor="t" rtlCol="false" tIns="0" lIns="0" bIns="0" rIns="0">
            <a:spAutoFit/>
          </a:bodyPr>
          <a:lstStyle/>
          <a:p>
            <a:pPr algn="l">
              <a:lnSpc>
                <a:spcPts val="3219"/>
              </a:lnSpc>
              <a:spcBef>
                <a:spcPct val="0"/>
              </a:spcBef>
            </a:pPr>
            <a:r>
              <a:rPr lang="en-US" sz="2299" b="true">
                <a:solidFill>
                  <a:srgbClr val="000000"/>
                </a:solidFill>
                <a:latin typeface="Canva Sans Bold"/>
                <a:ea typeface="Canva Sans Bold"/>
                <a:cs typeface="Canva Sans Bold"/>
                <a:sym typeface="Canva Sans Bold"/>
              </a:rPr>
              <a:t>Qn 14:</a:t>
            </a:r>
          </a:p>
        </p:txBody>
      </p:sp>
      <p:sp>
        <p:nvSpPr>
          <p:cNvPr name="TextBox 6" id="6"/>
          <p:cNvSpPr txBox="true"/>
          <p:nvPr/>
        </p:nvSpPr>
        <p:spPr>
          <a:xfrm rot="0">
            <a:off x="806212" y="1246144"/>
            <a:ext cx="6753788" cy="257249"/>
          </a:xfrm>
          <a:prstGeom prst="rect">
            <a:avLst/>
          </a:prstGeom>
        </p:spPr>
        <p:txBody>
          <a:bodyPr anchor="t" rtlCol="false" tIns="0" lIns="0" bIns="0" rIns="0">
            <a:spAutoFit/>
          </a:bodyPr>
          <a:lstStyle/>
          <a:p>
            <a:pPr algn="l">
              <a:lnSpc>
                <a:spcPts val="2100"/>
              </a:lnSpc>
              <a:spcBef>
                <a:spcPct val="0"/>
              </a:spcBef>
            </a:pPr>
            <a:r>
              <a:rPr lang="en-US" sz="1500">
                <a:solidFill>
                  <a:srgbClr val="000000"/>
                </a:solidFill>
                <a:latin typeface="Canva Sans"/>
                <a:ea typeface="Canva Sans"/>
                <a:cs typeface="Canva Sans"/>
                <a:sym typeface="Canva Sans"/>
              </a:rPr>
              <a:t>Network Address Translation Task</a:t>
            </a:r>
          </a:p>
        </p:txBody>
      </p:sp>
      <p:sp>
        <p:nvSpPr>
          <p:cNvPr name="TextBox 7" id="7"/>
          <p:cNvSpPr txBox="true"/>
          <p:nvPr/>
        </p:nvSpPr>
        <p:spPr>
          <a:xfrm rot="0">
            <a:off x="289250" y="1987232"/>
            <a:ext cx="4398894" cy="372743"/>
          </a:xfrm>
          <a:prstGeom prst="rect">
            <a:avLst/>
          </a:prstGeom>
        </p:spPr>
        <p:txBody>
          <a:bodyPr anchor="t" rtlCol="false" tIns="0" lIns="0" bIns="0" rIns="0">
            <a:spAutoFit/>
          </a:bodyPr>
          <a:lstStyle/>
          <a:p>
            <a:pPr algn="l">
              <a:lnSpc>
                <a:spcPts val="3078"/>
              </a:lnSpc>
              <a:spcBef>
                <a:spcPct val="0"/>
              </a:spcBef>
            </a:pPr>
            <a:r>
              <a:rPr lang="en-US" sz="2198" b="true">
                <a:solidFill>
                  <a:srgbClr val="000000"/>
                </a:solidFill>
                <a:latin typeface="Canva Sans Bold"/>
                <a:ea typeface="Canva Sans Bold"/>
                <a:cs typeface="Canva Sans Bold"/>
                <a:sym typeface="Canva Sans Bold"/>
              </a:rPr>
              <a:t>NAT configuration:</a:t>
            </a:r>
          </a:p>
        </p:txBody>
      </p:sp>
      <p:grpSp>
        <p:nvGrpSpPr>
          <p:cNvPr name="Group 8" id="8"/>
          <p:cNvGrpSpPr/>
          <p:nvPr/>
        </p:nvGrpSpPr>
        <p:grpSpPr>
          <a:xfrm rot="0">
            <a:off x="3283267" y="8565832"/>
            <a:ext cx="1543050" cy="732472"/>
            <a:chOff x="0" y="0"/>
            <a:chExt cx="2057400" cy="976630"/>
          </a:xfrm>
        </p:grpSpPr>
        <p:sp>
          <p:nvSpPr>
            <p:cNvPr name="Freeform 9" id="9"/>
            <p:cNvSpPr/>
            <p:nvPr/>
          </p:nvSpPr>
          <p:spPr>
            <a:xfrm flipH="false" flipV="false" rot="0">
              <a:off x="43180" y="34290"/>
              <a:ext cx="1969770" cy="906780"/>
            </a:xfrm>
            <a:custGeom>
              <a:avLst/>
              <a:gdLst/>
              <a:ahLst/>
              <a:cxnLst/>
              <a:rect r="r" b="b" t="t" l="l"/>
              <a:pathLst>
                <a:path h="906780" w="1969770">
                  <a:moveTo>
                    <a:pt x="1808480" y="97790"/>
                  </a:moveTo>
                  <a:cubicBezTo>
                    <a:pt x="379730" y="120650"/>
                    <a:pt x="364490" y="128270"/>
                    <a:pt x="328930" y="140970"/>
                  </a:cubicBezTo>
                  <a:cubicBezTo>
                    <a:pt x="290830" y="153670"/>
                    <a:pt x="252730" y="167640"/>
                    <a:pt x="218440" y="190500"/>
                  </a:cubicBezTo>
                  <a:cubicBezTo>
                    <a:pt x="181610" y="217170"/>
                    <a:pt x="140970" y="256540"/>
                    <a:pt x="119380" y="293370"/>
                  </a:cubicBezTo>
                  <a:cubicBezTo>
                    <a:pt x="101600" y="323850"/>
                    <a:pt x="95250" y="354330"/>
                    <a:pt x="90170" y="391160"/>
                  </a:cubicBezTo>
                  <a:cubicBezTo>
                    <a:pt x="82550" y="431800"/>
                    <a:pt x="74930" y="488950"/>
                    <a:pt x="83820" y="529590"/>
                  </a:cubicBezTo>
                  <a:cubicBezTo>
                    <a:pt x="91440" y="563880"/>
                    <a:pt x="107950" y="590550"/>
                    <a:pt x="133350" y="618490"/>
                  </a:cubicBezTo>
                  <a:cubicBezTo>
                    <a:pt x="165100" y="655320"/>
                    <a:pt x="224790" y="689610"/>
                    <a:pt x="269240" y="716280"/>
                  </a:cubicBezTo>
                  <a:cubicBezTo>
                    <a:pt x="307340" y="740410"/>
                    <a:pt x="340360" y="759460"/>
                    <a:pt x="381000" y="774700"/>
                  </a:cubicBezTo>
                  <a:cubicBezTo>
                    <a:pt x="424180" y="791210"/>
                    <a:pt x="454660" y="801370"/>
                    <a:pt x="520700" y="810260"/>
                  </a:cubicBezTo>
                  <a:cubicBezTo>
                    <a:pt x="675640" y="829310"/>
                    <a:pt x="1106170" y="840740"/>
                    <a:pt x="1308100" y="820420"/>
                  </a:cubicBezTo>
                  <a:cubicBezTo>
                    <a:pt x="1437640" y="806450"/>
                    <a:pt x="1551940" y="770890"/>
                    <a:pt x="1623060" y="748030"/>
                  </a:cubicBezTo>
                  <a:cubicBezTo>
                    <a:pt x="1661160" y="736600"/>
                    <a:pt x="1678940" y="731520"/>
                    <a:pt x="1709420" y="712470"/>
                  </a:cubicBezTo>
                  <a:cubicBezTo>
                    <a:pt x="1750060" y="689610"/>
                    <a:pt x="1809750" y="647700"/>
                    <a:pt x="1838960" y="608330"/>
                  </a:cubicBezTo>
                  <a:cubicBezTo>
                    <a:pt x="1864360" y="574040"/>
                    <a:pt x="1874520" y="532130"/>
                    <a:pt x="1882140" y="494030"/>
                  </a:cubicBezTo>
                  <a:cubicBezTo>
                    <a:pt x="1888490" y="455930"/>
                    <a:pt x="1893570" y="420370"/>
                    <a:pt x="1883410" y="378460"/>
                  </a:cubicBezTo>
                  <a:cubicBezTo>
                    <a:pt x="1870710" y="321310"/>
                    <a:pt x="1823720" y="228600"/>
                    <a:pt x="1788160" y="185420"/>
                  </a:cubicBezTo>
                  <a:cubicBezTo>
                    <a:pt x="1765300" y="156210"/>
                    <a:pt x="1734820" y="147320"/>
                    <a:pt x="1713230" y="125730"/>
                  </a:cubicBezTo>
                  <a:cubicBezTo>
                    <a:pt x="1694180" y="106680"/>
                    <a:pt x="1667510" y="81280"/>
                    <a:pt x="1664970" y="63500"/>
                  </a:cubicBezTo>
                  <a:cubicBezTo>
                    <a:pt x="1663700" y="49530"/>
                    <a:pt x="1671320" y="34290"/>
                    <a:pt x="1680210" y="26670"/>
                  </a:cubicBezTo>
                  <a:cubicBezTo>
                    <a:pt x="1689100" y="19050"/>
                    <a:pt x="1706880" y="15240"/>
                    <a:pt x="1718310" y="17780"/>
                  </a:cubicBezTo>
                  <a:cubicBezTo>
                    <a:pt x="1729740" y="21590"/>
                    <a:pt x="1743710" y="34290"/>
                    <a:pt x="1747520" y="45720"/>
                  </a:cubicBezTo>
                  <a:cubicBezTo>
                    <a:pt x="1751330" y="55880"/>
                    <a:pt x="1747520" y="74930"/>
                    <a:pt x="1739900" y="83820"/>
                  </a:cubicBezTo>
                  <a:cubicBezTo>
                    <a:pt x="1733550" y="93980"/>
                    <a:pt x="1715770" y="100330"/>
                    <a:pt x="1704340" y="100330"/>
                  </a:cubicBezTo>
                  <a:cubicBezTo>
                    <a:pt x="1695450" y="100330"/>
                    <a:pt x="1685290" y="97790"/>
                    <a:pt x="1678940" y="90170"/>
                  </a:cubicBezTo>
                  <a:cubicBezTo>
                    <a:pt x="1671320" y="81280"/>
                    <a:pt x="1662430" y="53340"/>
                    <a:pt x="1668780" y="40640"/>
                  </a:cubicBezTo>
                  <a:cubicBezTo>
                    <a:pt x="1675130" y="27940"/>
                    <a:pt x="1696720" y="15240"/>
                    <a:pt x="1714500" y="16510"/>
                  </a:cubicBezTo>
                  <a:cubicBezTo>
                    <a:pt x="1744980" y="20320"/>
                    <a:pt x="1802130" y="78740"/>
                    <a:pt x="1832610" y="113030"/>
                  </a:cubicBezTo>
                  <a:cubicBezTo>
                    <a:pt x="1859280" y="142240"/>
                    <a:pt x="1875790" y="168910"/>
                    <a:pt x="1893570" y="203200"/>
                  </a:cubicBezTo>
                  <a:cubicBezTo>
                    <a:pt x="1916430" y="243840"/>
                    <a:pt x="1943100" y="292100"/>
                    <a:pt x="1954530" y="340360"/>
                  </a:cubicBezTo>
                  <a:cubicBezTo>
                    <a:pt x="1965960" y="388620"/>
                    <a:pt x="1969770" y="444500"/>
                    <a:pt x="1963420" y="494030"/>
                  </a:cubicBezTo>
                  <a:cubicBezTo>
                    <a:pt x="1955800" y="543560"/>
                    <a:pt x="1936750" y="596900"/>
                    <a:pt x="1908810" y="638810"/>
                  </a:cubicBezTo>
                  <a:cubicBezTo>
                    <a:pt x="1882140" y="679450"/>
                    <a:pt x="1838960" y="712470"/>
                    <a:pt x="1798320" y="740410"/>
                  </a:cubicBezTo>
                  <a:cubicBezTo>
                    <a:pt x="1758950" y="769620"/>
                    <a:pt x="1725930" y="789940"/>
                    <a:pt x="1670050" y="810260"/>
                  </a:cubicBezTo>
                  <a:cubicBezTo>
                    <a:pt x="1581150" y="843280"/>
                    <a:pt x="1442720" y="873760"/>
                    <a:pt x="1308100" y="889000"/>
                  </a:cubicBezTo>
                  <a:cubicBezTo>
                    <a:pt x="1144270" y="906780"/>
                    <a:pt x="894080" y="892810"/>
                    <a:pt x="751840" y="891540"/>
                  </a:cubicBezTo>
                  <a:cubicBezTo>
                    <a:pt x="662940" y="891540"/>
                    <a:pt x="605790" y="897890"/>
                    <a:pt x="535940" y="889000"/>
                  </a:cubicBezTo>
                  <a:cubicBezTo>
                    <a:pt x="468630" y="880110"/>
                    <a:pt x="397510" y="861060"/>
                    <a:pt x="341630" y="840740"/>
                  </a:cubicBezTo>
                  <a:cubicBezTo>
                    <a:pt x="297180" y="824230"/>
                    <a:pt x="266700" y="806450"/>
                    <a:pt x="226060" y="782320"/>
                  </a:cubicBezTo>
                  <a:cubicBezTo>
                    <a:pt x="175260" y="750570"/>
                    <a:pt x="102870" y="706120"/>
                    <a:pt x="66040" y="664210"/>
                  </a:cubicBezTo>
                  <a:cubicBezTo>
                    <a:pt x="39370" y="633730"/>
                    <a:pt x="25400" y="604520"/>
                    <a:pt x="13970" y="565150"/>
                  </a:cubicBezTo>
                  <a:cubicBezTo>
                    <a:pt x="1270" y="518160"/>
                    <a:pt x="0" y="449580"/>
                    <a:pt x="7620" y="394970"/>
                  </a:cubicBezTo>
                  <a:cubicBezTo>
                    <a:pt x="13970" y="344170"/>
                    <a:pt x="27940" y="290830"/>
                    <a:pt x="54610" y="247650"/>
                  </a:cubicBezTo>
                  <a:cubicBezTo>
                    <a:pt x="81280" y="201930"/>
                    <a:pt x="129540" y="156210"/>
                    <a:pt x="170180" y="127000"/>
                  </a:cubicBezTo>
                  <a:cubicBezTo>
                    <a:pt x="207010" y="100330"/>
                    <a:pt x="242570" y="86360"/>
                    <a:pt x="284480" y="71120"/>
                  </a:cubicBezTo>
                  <a:cubicBezTo>
                    <a:pt x="330200" y="54610"/>
                    <a:pt x="367030" y="41910"/>
                    <a:pt x="436880" y="33020"/>
                  </a:cubicBezTo>
                  <a:cubicBezTo>
                    <a:pt x="576580" y="15240"/>
                    <a:pt x="965200" y="40640"/>
                    <a:pt x="1084580" y="31750"/>
                  </a:cubicBezTo>
                  <a:cubicBezTo>
                    <a:pt x="1130300" y="29210"/>
                    <a:pt x="1132840" y="21590"/>
                    <a:pt x="1178560" y="19050"/>
                  </a:cubicBezTo>
                  <a:cubicBezTo>
                    <a:pt x="1296670" y="10160"/>
                    <a:pt x="1751330" y="0"/>
                    <a:pt x="1817370" y="20320"/>
                  </a:cubicBezTo>
                  <a:cubicBezTo>
                    <a:pt x="1831340" y="25400"/>
                    <a:pt x="1835150" y="29210"/>
                    <a:pt x="1840230" y="36830"/>
                  </a:cubicBezTo>
                  <a:cubicBezTo>
                    <a:pt x="1845310" y="43180"/>
                    <a:pt x="1847850" y="54610"/>
                    <a:pt x="1846580" y="63500"/>
                  </a:cubicBezTo>
                  <a:cubicBezTo>
                    <a:pt x="1845310" y="72390"/>
                    <a:pt x="1840230" y="82550"/>
                    <a:pt x="1833880" y="87630"/>
                  </a:cubicBezTo>
                  <a:cubicBezTo>
                    <a:pt x="1827530" y="93980"/>
                    <a:pt x="1808480" y="97790"/>
                    <a:pt x="1808480" y="97790"/>
                  </a:cubicBezTo>
                </a:path>
              </a:pathLst>
            </a:custGeom>
            <a:solidFill>
              <a:srgbClr val="E7191F"/>
            </a:solidFill>
            <a:ln cap="sq">
              <a:noFill/>
              <a:prstDash val="solid"/>
              <a:miter/>
            </a:ln>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Freeform 3" id="3"/>
          <p:cNvSpPr/>
          <p:nvPr/>
        </p:nvSpPr>
        <p:spPr>
          <a:xfrm flipH="false" flipV="false" rot="0">
            <a:off x="756000" y="3001742"/>
            <a:ext cx="5791746" cy="3920750"/>
          </a:xfrm>
          <a:custGeom>
            <a:avLst/>
            <a:gdLst/>
            <a:ahLst/>
            <a:cxnLst/>
            <a:rect r="r" b="b" t="t" l="l"/>
            <a:pathLst>
              <a:path h="3920750" w="5791746">
                <a:moveTo>
                  <a:pt x="0" y="0"/>
                </a:moveTo>
                <a:lnTo>
                  <a:pt x="5791746" y="0"/>
                </a:lnTo>
                <a:lnTo>
                  <a:pt x="5791746" y="3920750"/>
                </a:lnTo>
                <a:lnTo>
                  <a:pt x="0" y="3920750"/>
                </a:lnTo>
                <a:lnTo>
                  <a:pt x="0" y="0"/>
                </a:lnTo>
                <a:close/>
              </a:path>
            </a:pathLst>
          </a:custGeom>
          <a:blipFill>
            <a:blip r:embed="rId3"/>
            <a:stretch>
              <a:fillRect l="0" t="0" r="0" b="0"/>
            </a:stretch>
          </a:blipFill>
        </p:spPr>
      </p:sp>
      <p:sp>
        <p:nvSpPr>
          <p:cNvPr name="Freeform 4" id="4"/>
          <p:cNvSpPr/>
          <p:nvPr/>
        </p:nvSpPr>
        <p:spPr>
          <a:xfrm flipH="false" flipV="false" rot="0">
            <a:off x="167472" y="7416426"/>
            <a:ext cx="7221427" cy="2438711"/>
          </a:xfrm>
          <a:custGeom>
            <a:avLst/>
            <a:gdLst/>
            <a:ahLst/>
            <a:cxnLst/>
            <a:rect r="r" b="b" t="t" l="l"/>
            <a:pathLst>
              <a:path h="2438711" w="7221427">
                <a:moveTo>
                  <a:pt x="0" y="0"/>
                </a:moveTo>
                <a:lnTo>
                  <a:pt x="7221427" y="0"/>
                </a:lnTo>
                <a:lnTo>
                  <a:pt x="7221427" y="2438711"/>
                </a:lnTo>
                <a:lnTo>
                  <a:pt x="0" y="2438711"/>
                </a:lnTo>
                <a:lnTo>
                  <a:pt x="0" y="0"/>
                </a:lnTo>
                <a:close/>
              </a:path>
            </a:pathLst>
          </a:custGeom>
          <a:blipFill>
            <a:blip r:embed="rId4"/>
            <a:stretch>
              <a:fillRect l="0" t="0" r="0" b="0"/>
            </a:stretch>
          </a:blipFill>
        </p:spPr>
      </p:sp>
      <p:sp>
        <p:nvSpPr>
          <p:cNvPr name="TextBox 5" id="5"/>
          <p:cNvSpPr txBox="true"/>
          <p:nvPr/>
        </p:nvSpPr>
        <p:spPr>
          <a:xfrm rot="0">
            <a:off x="477909" y="517947"/>
            <a:ext cx="4398894" cy="356308"/>
          </a:xfrm>
          <a:prstGeom prst="rect">
            <a:avLst/>
          </a:prstGeom>
        </p:spPr>
        <p:txBody>
          <a:bodyPr anchor="t" rtlCol="false" tIns="0" lIns="0" bIns="0" rIns="0">
            <a:spAutoFit/>
          </a:bodyPr>
          <a:lstStyle/>
          <a:p>
            <a:pPr algn="l">
              <a:lnSpc>
                <a:spcPts val="2938"/>
              </a:lnSpc>
              <a:spcBef>
                <a:spcPct val="0"/>
              </a:spcBef>
            </a:pPr>
            <a:r>
              <a:rPr lang="en-US" sz="2098" b="true">
                <a:solidFill>
                  <a:srgbClr val="000000"/>
                </a:solidFill>
                <a:latin typeface="Canva Sans Bold"/>
                <a:ea typeface="Canva Sans Bold"/>
                <a:cs typeface="Canva Sans Bold"/>
                <a:sym typeface="Canva Sans Bold"/>
              </a:rPr>
              <a:t>Actual Network:</a:t>
            </a:r>
          </a:p>
        </p:txBody>
      </p:sp>
      <p:sp>
        <p:nvSpPr>
          <p:cNvPr name="TextBox 6" id="6"/>
          <p:cNvSpPr txBox="true"/>
          <p:nvPr/>
        </p:nvSpPr>
        <p:spPr>
          <a:xfrm rot="0">
            <a:off x="521255" y="1002739"/>
            <a:ext cx="6867644" cy="1655363"/>
          </a:xfrm>
          <a:prstGeom prst="rect">
            <a:avLst/>
          </a:prstGeom>
        </p:spPr>
        <p:txBody>
          <a:bodyPr anchor="t" rtlCol="false" tIns="0" lIns="0" bIns="0" rIns="0">
            <a:spAutoFit/>
          </a:bodyPr>
          <a:lstStyle/>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There was a problem in between as I couldn’t reach Router 2 from </a:t>
            </a:r>
            <a:r>
              <a:rPr lang="en-US" b="true" sz="1587">
                <a:solidFill>
                  <a:srgbClr val="000000"/>
                </a:solidFill>
                <a:latin typeface="Canva Sans Bold"/>
                <a:ea typeface="Canva Sans Bold"/>
                <a:cs typeface="Canva Sans Bold"/>
                <a:sym typeface="Canva Sans Bold"/>
              </a:rPr>
              <a:t>PC1</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I tried debugging through Router’s CLI and PC1's Command prompt</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Configured</a:t>
            </a:r>
          </a:p>
          <a:p>
            <a:pPr algn="l" marL="1027900" indent="-256975" lvl="3">
              <a:lnSpc>
                <a:spcPts val="2221"/>
              </a:lnSpc>
              <a:buFont typeface="Arial"/>
              <a:buChar char="￭"/>
            </a:pPr>
            <a:r>
              <a:rPr lang="en-US" b="true" sz="1587">
                <a:solidFill>
                  <a:srgbClr val="000000"/>
                </a:solidFill>
                <a:latin typeface="Canva Sans Bold"/>
                <a:ea typeface="Canva Sans Bold"/>
                <a:cs typeface="Canva Sans Bold"/>
                <a:sym typeface="Canva Sans Bold"/>
              </a:rPr>
              <a:t>IP NAT Inside</a:t>
            </a:r>
          </a:p>
          <a:p>
            <a:pPr algn="l" marL="1027900" indent="-256975" lvl="3">
              <a:lnSpc>
                <a:spcPts val="2221"/>
              </a:lnSpc>
              <a:buFont typeface="Arial"/>
              <a:buChar char="￭"/>
            </a:pPr>
            <a:r>
              <a:rPr lang="en-US" b="true" sz="1587">
                <a:solidFill>
                  <a:srgbClr val="000000"/>
                </a:solidFill>
                <a:latin typeface="Canva Sans Bold"/>
                <a:ea typeface="Canva Sans Bold"/>
                <a:cs typeface="Canva Sans Bold"/>
                <a:sym typeface="Canva Sans Bold"/>
              </a:rPr>
              <a:t>IP NAT Outside</a:t>
            </a:r>
          </a:p>
        </p:txBody>
      </p:sp>
      <p:sp>
        <p:nvSpPr>
          <p:cNvPr name="TextBox 7" id="7"/>
          <p:cNvSpPr txBox="true"/>
          <p:nvPr/>
        </p:nvSpPr>
        <p:spPr>
          <a:xfrm rot="0">
            <a:off x="6105354" y="4421732"/>
            <a:ext cx="884783" cy="540385"/>
          </a:xfrm>
          <a:prstGeom prst="rect">
            <a:avLst/>
          </a:prstGeom>
        </p:spPr>
        <p:txBody>
          <a:bodyPr anchor="t" rtlCol="false" tIns="0" lIns="0" bIns="0" rIns="0">
            <a:spAutoFit/>
          </a:bodyPr>
          <a:lstStyle/>
          <a:p>
            <a:pPr algn="ctr">
              <a:lnSpc>
                <a:spcPts val="2240"/>
              </a:lnSpc>
            </a:pPr>
            <a:r>
              <a:rPr lang="en-US" sz="1600" b="true">
                <a:solidFill>
                  <a:srgbClr val="000000"/>
                </a:solidFill>
                <a:latin typeface="Canva Sans Bold"/>
                <a:ea typeface="Canva Sans Bold"/>
                <a:cs typeface="Canva Sans Bold"/>
                <a:sym typeface="Canva Sans Bold"/>
              </a:rPr>
              <a:t>Router’s </a:t>
            </a:r>
          </a:p>
          <a:p>
            <a:pPr algn="ctr">
              <a:lnSpc>
                <a:spcPts val="2240"/>
              </a:lnSpc>
              <a:spcBef>
                <a:spcPct val="0"/>
              </a:spcBef>
            </a:pPr>
            <a:r>
              <a:rPr lang="en-US" b="true" sz="1600">
                <a:solidFill>
                  <a:srgbClr val="000000"/>
                </a:solidFill>
                <a:latin typeface="Canva Sans Bold"/>
                <a:ea typeface="Canva Sans Bold"/>
                <a:cs typeface="Canva Sans Bold"/>
                <a:sym typeface="Canva Sans Bold"/>
              </a:rPr>
              <a:t>CLI</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Freeform 3" id="3"/>
          <p:cNvSpPr/>
          <p:nvPr/>
        </p:nvSpPr>
        <p:spPr>
          <a:xfrm flipH="false" flipV="false" rot="0">
            <a:off x="449208" y="2360725"/>
            <a:ext cx="6600581" cy="2251963"/>
          </a:xfrm>
          <a:custGeom>
            <a:avLst/>
            <a:gdLst/>
            <a:ahLst/>
            <a:cxnLst/>
            <a:rect r="r" b="b" t="t" l="l"/>
            <a:pathLst>
              <a:path h="2251963" w="6600581">
                <a:moveTo>
                  <a:pt x="0" y="0"/>
                </a:moveTo>
                <a:lnTo>
                  <a:pt x="6600581" y="0"/>
                </a:lnTo>
                <a:lnTo>
                  <a:pt x="6600581" y="2251963"/>
                </a:lnTo>
                <a:lnTo>
                  <a:pt x="0" y="2251963"/>
                </a:lnTo>
                <a:lnTo>
                  <a:pt x="0" y="0"/>
                </a:lnTo>
                <a:close/>
              </a:path>
            </a:pathLst>
          </a:custGeom>
          <a:blipFill>
            <a:blip r:embed="rId3"/>
            <a:stretch>
              <a:fillRect l="0" t="0" r="0" b="0"/>
            </a:stretch>
          </a:blipFill>
        </p:spPr>
      </p:sp>
      <p:sp>
        <p:nvSpPr>
          <p:cNvPr name="Freeform 4" id="4"/>
          <p:cNvSpPr/>
          <p:nvPr/>
        </p:nvSpPr>
        <p:spPr>
          <a:xfrm flipH="false" flipV="false" rot="0">
            <a:off x="150725" y="4898438"/>
            <a:ext cx="7238174" cy="2302263"/>
          </a:xfrm>
          <a:custGeom>
            <a:avLst/>
            <a:gdLst/>
            <a:ahLst/>
            <a:cxnLst/>
            <a:rect r="r" b="b" t="t" l="l"/>
            <a:pathLst>
              <a:path h="2302263" w="7238174">
                <a:moveTo>
                  <a:pt x="0" y="0"/>
                </a:moveTo>
                <a:lnTo>
                  <a:pt x="7238174" y="0"/>
                </a:lnTo>
                <a:lnTo>
                  <a:pt x="7238174" y="2302262"/>
                </a:lnTo>
                <a:lnTo>
                  <a:pt x="0" y="2302262"/>
                </a:lnTo>
                <a:lnTo>
                  <a:pt x="0" y="0"/>
                </a:lnTo>
                <a:close/>
              </a:path>
            </a:pathLst>
          </a:custGeom>
          <a:blipFill>
            <a:blip r:embed="rId4"/>
            <a:stretch>
              <a:fillRect l="0" t="0" r="0" b="0"/>
            </a:stretch>
          </a:blipFill>
        </p:spPr>
      </p:sp>
      <p:sp>
        <p:nvSpPr>
          <p:cNvPr name="Freeform 5" id="5"/>
          <p:cNvSpPr/>
          <p:nvPr/>
        </p:nvSpPr>
        <p:spPr>
          <a:xfrm flipH="false" flipV="false" rot="0">
            <a:off x="150725" y="7486450"/>
            <a:ext cx="7322661" cy="2298975"/>
          </a:xfrm>
          <a:custGeom>
            <a:avLst/>
            <a:gdLst/>
            <a:ahLst/>
            <a:cxnLst/>
            <a:rect r="r" b="b" t="t" l="l"/>
            <a:pathLst>
              <a:path h="2298975" w="7322661">
                <a:moveTo>
                  <a:pt x="0" y="0"/>
                </a:moveTo>
                <a:lnTo>
                  <a:pt x="7322661" y="0"/>
                </a:lnTo>
                <a:lnTo>
                  <a:pt x="7322661" y="2298975"/>
                </a:lnTo>
                <a:lnTo>
                  <a:pt x="0" y="2298975"/>
                </a:lnTo>
                <a:lnTo>
                  <a:pt x="0" y="0"/>
                </a:lnTo>
                <a:close/>
              </a:path>
            </a:pathLst>
          </a:custGeom>
          <a:blipFill>
            <a:blip r:embed="rId5"/>
            <a:stretch>
              <a:fillRect l="0" t="0" r="0" b="0"/>
            </a:stretch>
          </a:blipFill>
        </p:spPr>
      </p:sp>
      <p:sp>
        <p:nvSpPr>
          <p:cNvPr name="Freeform 6" id="6"/>
          <p:cNvSpPr/>
          <p:nvPr/>
        </p:nvSpPr>
        <p:spPr>
          <a:xfrm flipH="false" flipV="false" rot="0">
            <a:off x="265167" y="7240527"/>
            <a:ext cx="1180599" cy="631084"/>
          </a:xfrm>
          <a:custGeom>
            <a:avLst/>
            <a:gdLst/>
            <a:ahLst/>
            <a:cxnLst/>
            <a:rect r="r" b="b" t="t" l="l"/>
            <a:pathLst>
              <a:path h="631084" w="1180599">
                <a:moveTo>
                  <a:pt x="0" y="0"/>
                </a:moveTo>
                <a:lnTo>
                  <a:pt x="1180599" y="0"/>
                </a:lnTo>
                <a:lnTo>
                  <a:pt x="1180599" y="631083"/>
                </a:lnTo>
                <a:lnTo>
                  <a:pt x="0" y="6310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449208" y="816107"/>
            <a:ext cx="4398894" cy="356308"/>
          </a:xfrm>
          <a:prstGeom prst="rect">
            <a:avLst/>
          </a:prstGeom>
        </p:spPr>
        <p:txBody>
          <a:bodyPr anchor="t" rtlCol="false" tIns="0" lIns="0" bIns="0" rIns="0">
            <a:spAutoFit/>
          </a:bodyPr>
          <a:lstStyle/>
          <a:p>
            <a:pPr algn="l">
              <a:lnSpc>
                <a:spcPts val="2938"/>
              </a:lnSpc>
              <a:spcBef>
                <a:spcPct val="0"/>
              </a:spcBef>
            </a:pPr>
            <a:r>
              <a:rPr lang="en-US" sz="2098" b="true">
                <a:solidFill>
                  <a:srgbClr val="000000"/>
                </a:solidFill>
                <a:latin typeface="Canva Sans Bold"/>
                <a:ea typeface="Canva Sans Bold"/>
                <a:cs typeface="Canva Sans Bold"/>
                <a:sym typeface="Canva Sans Bold"/>
              </a:rPr>
              <a:t>Results:</a:t>
            </a:r>
          </a:p>
        </p:txBody>
      </p:sp>
      <p:sp>
        <p:nvSpPr>
          <p:cNvPr name="TextBox 8" id="8"/>
          <p:cNvSpPr txBox="true"/>
          <p:nvPr/>
        </p:nvSpPr>
        <p:spPr>
          <a:xfrm rot="0">
            <a:off x="692356" y="1420027"/>
            <a:ext cx="6867644" cy="550240"/>
          </a:xfrm>
          <a:prstGeom prst="rect">
            <a:avLst/>
          </a:prstGeom>
        </p:spPr>
        <p:txBody>
          <a:bodyPr anchor="t" rtlCol="false" tIns="0" lIns="0" bIns="0" rIns="0">
            <a:spAutoFit/>
          </a:bodyPr>
          <a:lstStyle/>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I can now connect to the Web Server </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Google.com / 8.8.8.8</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Freeform 3" id="3"/>
          <p:cNvSpPr/>
          <p:nvPr/>
        </p:nvSpPr>
        <p:spPr>
          <a:xfrm flipH="false" flipV="false" rot="0">
            <a:off x="0" y="2739497"/>
            <a:ext cx="7453743" cy="4807664"/>
          </a:xfrm>
          <a:custGeom>
            <a:avLst/>
            <a:gdLst/>
            <a:ahLst/>
            <a:cxnLst/>
            <a:rect r="r" b="b" t="t" l="l"/>
            <a:pathLst>
              <a:path h="4807664" w="7453743">
                <a:moveTo>
                  <a:pt x="0" y="0"/>
                </a:moveTo>
                <a:lnTo>
                  <a:pt x="7453743" y="0"/>
                </a:lnTo>
                <a:lnTo>
                  <a:pt x="7453743" y="4807665"/>
                </a:lnTo>
                <a:lnTo>
                  <a:pt x="0" y="4807665"/>
                </a:lnTo>
                <a:lnTo>
                  <a:pt x="0" y="0"/>
                </a:lnTo>
                <a:close/>
              </a:path>
            </a:pathLst>
          </a:custGeom>
          <a:blipFill>
            <a:blip r:embed="rId3"/>
            <a:stretch>
              <a:fillRect l="0" t="0" r="0" b="0"/>
            </a:stretch>
          </a:blipFill>
        </p:spPr>
      </p:sp>
      <p:sp>
        <p:nvSpPr>
          <p:cNvPr name="TextBox 4" id="4"/>
          <p:cNvSpPr txBox="true"/>
          <p:nvPr/>
        </p:nvSpPr>
        <p:spPr>
          <a:xfrm rot="0">
            <a:off x="2220533" y="1928125"/>
            <a:ext cx="4398894" cy="372743"/>
          </a:xfrm>
          <a:prstGeom prst="rect">
            <a:avLst/>
          </a:prstGeom>
        </p:spPr>
        <p:txBody>
          <a:bodyPr anchor="t" rtlCol="false" tIns="0" lIns="0" bIns="0" rIns="0">
            <a:spAutoFit/>
          </a:bodyPr>
          <a:lstStyle/>
          <a:p>
            <a:pPr algn="l">
              <a:lnSpc>
                <a:spcPts val="3078"/>
              </a:lnSpc>
              <a:spcBef>
                <a:spcPct val="0"/>
              </a:spcBef>
            </a:pPr>
            <a:r>
              <a:rPr lang="en-US" sz="2198" b="true">
                <a:solidFill>
                  <a:srgbClr val="000000"/>
                </a:solidFill>
                <a:latin typeface="Canva Sans Bold"/>
                <a:ea typeface="Canva Sans Bold"/>
                <a:cs typeface="Canva Sans Bold"/>
                <a:sym typeface="Canva Sans Bold"/>
              </a:rPr>
              <a:t>Network Topology:</a:t>
            </a:r>
          </a:p>
        </p:txBody>
      </p:sp>
      <p:sp>
        <p:nvSpPr>
          <p:cNvPr name="TextBox 5" id="5"/>
          <p:cNvSpPr txBox="true"/>
          <p:nvPr/>
        </p:nvSpPr>
        <p:spPr>
          <a:xfrm rot="0">
            <a:off x="534394" y="7701633"/>
            <a:ext cx="6753788" cy="264160"/>
          </a:xfrm>
          <a:prstGeom prst="rect">
            <a:avLst/>
          </a:prstGeom>
        </p:spPr>
        <p:txBody>
          <a:bodyPr anchor="t" rtlCol="false" tIns="0" lIns="0" bIns="0" rIns="0">
            <a:spAutoFit/>
          </a:bodyPr>
          <a:lstStyle/>
          <a:p>
            <a:pPr algn="ctr">
              <a:lnSpc>
                <a:spcPts val="2240"/>
              </a:lnSpc>
            </a:pPr>
            <a:r>
              <a:rPr lang="en-US" sz="1600" i="true">
                <a:solidFill>
                  <a:srgbClr val="000000"/>
                </a:solidFill>
                <a:latin typeface="Canva Sans Italics"/>
                <a:ea typeface="Canva Sans Italics"/>
                <a:cs typeface="Canva Sans Italics"/>
                <a:sym typeface="Canva Sans Italics"/>
              </a:rPr>
              <a:t>NAT inside and NAT outside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TextBox 3" id="3"/>
          <p:cNvSpPr txBox="true"/>
          <p:nvPr/>
        </p:nvSpPr>
        <p:spPr>
          <a:xfrm rot="0">
            <a:off x="436496" y="3025659"/>
            <a:ext cx="6867644" cy="1102839"/>
          </a:xfrm>
          <a:prstGeom prst="rect">
            <a:avLst/>
          </a:prstGeom>
        </p:spPr>
        <p:txBody>
          <a:bodyPr anchor="t" rtlCol="false" tIns="0" lIns="0" bIns="0" rIns="0">
            <a:spAutoFit/>
          </a:bodyPr>
          <a:lstStyle/>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Iperf is a network performance testing tool that measures bandwidth, latency, jitter, and packet loss for TCP and UDP connections. It helps analyze network speed and performance under different conditions.</a:t>
            </a:r>
          </a:p>
        </p:txBody>
      </p:sp>
      <p:sp>
        <p:nvSpPr>
          <p:cNvPr name="TextBox 4" id="4"/>
          <p:cNvSpPr txBox="true"/>
          <p:nvPr/>
        </p:nvSpPr>
        <p:spPr>
          <a:xfrm rot="0">
            <a:off x="493424" y="649410"/>
            <a:ext cx="2456561" cy="389181"/>
          </a:xfrm>
          <a:prstGeom prst="rect">
            <a:avLst/>
          </a:prstGeom>
        </p:spPr>
        <p:txBody>
          <a:bodyPr anchor="t" rtlCol="false" tIns="0" lIns="0" bIns="0" rIns="0">
            <a:spAutoFit/>
          </a:bodyPr>
          <a:lstStyle/>
          <a:p>
            <a:pPr algn="l">
              <a:lnSpc>
                <a:spcPts val="3219"/>
              </a:lnSpc>
              <a:spcBef>
                <a:spcPct val="0"/>
              </a:spcBef>
            </a:pPr>
            <a:r>
              <a:rPr lang="en-US" sz="2299" b="true">
                <a:solidFill>
                  <a:srgbClr val="000000"/>
                </a:solidFill>
                <a:latin typeface="Canva Sans Bold"/>
                <a:ea typeface="Canva Sans Bold"/>
                <a:cs typeface="Canva Sans Bold"/>
                <a:sym typeface="Canva Sans Bold"/>
              </a:rPr>
              <a:t>Qn 15:</a:t>
            </a:r>
          </a:p>
        </p:txBody>
      </p:sp>
      <p:sp>
        <p:nvSpPr>
          <p:cNvPr name="TextBox 5" id="5"/>
          <p:cNvSpPr txBox="true"/>
          <p:nvPr/>
        </p:nvSpPr>
        <p:spPr>
          <a:xfrm rot="0">
            <a:off x="493424" y="1233871"/>
            <a:ext cx="6753788" cy="1057572"/>
          </a:xfrm>
          <a:prstGeom prst="rect">
            <a:avLst/>
          </a:prstGeom>
        </p:spPr>
        <p:txBody>
          <a:bodyPr anchor="t" rtlCol="false" tIns="0" lIns="0" bIns="0" rIns="0">
            <a:spAutoFit/>
          </a:bodyPr>
          <a:lstStyle/>
          <a:p>
            <a:pPr algn="l">
              <a:lnSpc>
                <a:spcPts val="2100"/>
              </a:lnSpc>
              <a:spcBef>
                <a:spcPct val="0"/>
              </a:spcBef>
            </a:pPr>
            <a:r>
              <a:rPr lang="en-US" sz="1500">
                <a:solidFill>
                  <a:srgbClr val="000000"/>
                </a:solidFill>
                <a:latin typeface="Canva Sans"/>
                <a:ea typeface="Canva Sans"/>
                <a:cs typeface="Canva Sans"/>
                <a:sym typeface="Canva Sans"/>
              </a:rPr>
              <a:t> Download iperf in laptop/phone and make sure they are in same network. Try different iperf commands with tcp, udp, birectional, reverse, multicast, parallel options and analyze the bandwidth and rate of transmission, delay, jitter etc</a:t>
            </a:r>
          </a:p>
        </p:txBody>
      </p:sp>
      <p:sp>
        <p:nvSpPr>
          <p:cNvPr name="TextBox 6" id="6"/>
          <p:cNvSpPr txBox="true"/>
          <p:nvPr/>
        </p:nvSpPr>
        <p:spPr>
          <a:xfrm rot="0">
            <a:off x="436496" y="2544557"/>
            <a:ext cx="4398894" cy="372743"/>
          </a:xfrm>
          <a:prstGeom prst="rect">
            <a:avLst/>
          </a:prstGeom>
        </p:spPr>
        <p:txBody>
          <a:bodyPr anchor="t" rtlCol="false" tIns="0" lIns="0" bIns="0" rIns="0">
            <a:spAutoFit/>
          </a:bodyPr>
          <a:lstStyle/>
          <a:p>
            <a:pPr algn="l">
              <a:lnSpc>
                <a:spcPts val="3078"/>
              </a:lnSpc>
              <a:spcBef>
                <a:spcPct val="0"/>
              </a:spcBef>
            </a:pPr>
            <a:r>
              <a:rPr lang="en-US" sz="2198" b="true">
                <a:solidFill>
                  <a:srgbClr val="000000"/>
                </a:solidFill>
                <a:latin typeface="Canva Sans Bold"/>
                <a:ea typeface="Canva Sans Bold"/>
                <a:cs typeface="Canva Sans Bold"/>
                <a:sym typeface="Canva Sans Bold"/>
              </a:rPr>
              <a:t>iperf:</a:t>
            </a:r>
          </a:p>
        </p:txBody>
      </p:sp>
      <p:sp>
        <p:nvSpPr>
          <p:cNvPr name="TextBox 7" id="7"/>
          <p:cNvSpPr txBox="true"/>
          <p:nvPr/>
        </p:nvSpPr>
        <p:spPr>
          <a:xfrm rot="0">
            <a:off x="1401568" y="8022411"/>
            <a:ext cx="6867644" cy="1102839"/>
          </a:xfrm>
          <a:prstGeom prst="rect">
            <a:avLst/>
          </a:prstGeom>
        </p:spPr>
        <p:txBody>
          <a:bodyPr anchor="t" rtlCol="false" tIns="0" lIns="0" bIns="0" rIns="0">
            <a:spAutoFit/>
          </a:bodyPr>
          <a:lstStyle/>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Starting iperf3 server:</a:t>
            </a:r>
          </a:p>
          <a:p>
            <a:pPr algn="l" marL="1027900" indent="-256975" lvl="3">
              <a:lnSpc>
                <a:spcPts val="2221"/>
              </a:lnSpc>
              <a:buFont typeface="Arial"/>
              <a:buChar char="￭"/>
            </a:pPr>
            <a:r>
              <a:rPr lang="en-US" b="true" sz="1587">
                <a:solidFill>
                  <a:srgbClr val="7068F4"/>
                </a:solidFill>
                <a:latin typeface="Canva Sans Bold"/>
                <a:ea typeface="Canva Sans Bold"/>
                <a:cs typeface="Canva Sans Bold"/>
                <a:sym typeface="Canva Sans Bold"/>
              </a:rPr>
              <a:t>iperf3 -s</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Running a TCP client mode:</a:t>
            </a:r>
          </a:p>
          <a:p>
            <a:pPr algn="l" marL="1027900" indent="-256975" lvl="3">
              <a:lnSpc>
                <a:spcPts val="2221"/>
              </a:lnSpc>
              <a:buFont typeface="Arial"/>
              <a:buChar char="￭"/>
            </a:pPr>
            <a:r>
              <a:rPr lang="en-US" b="true" sz="1587">
                <a:solidFill>
                  <a:srgbClr val="7068F4"/>
                </a:solidFill>
                <a:latin typeface="Canva Sans Bold"/>
                <a:ea typeface="Canva Sans Bold"/>
                <a:cs typeface="Canva Sans Bold"/>
                <a:sym typeface="Canva Sans Bold"/>
              </a:rPr>
              <a:t>iperf3 -c 127.0.0.1</a:t>
            </a:r>
          </a:p>
        </p:txBody>
      </p:sp>
      <p:sp>
        <p:nvSpPr>
          <p:cNvPr name="TextBox 8" id="8"/>
          <p:cNvSpPr txBox="true"/>
          <p:nvPr/>
        </p:nvSpPr>
        <p:spPr>
          <a:xfrm rot="0">
            <a:off x="436496" y="7408928"/>
            <a:ext cx="4398894" cy="356308"/>
          </a:xfrm>
          <a:prstGeom prst="rect">
            <a:avLst/>
          </a:prstGeom>
        </p:spPr>
        <p:txBody>
          <a:bodyPr anchor="t" rtlCol="false" tIns="0" lIns="0" bIns="0" rIns="0">
            <a:spAutoFit/>
          </a:bodyPr>
          <a:lstStyle/>
          <a:p>
            <a:pPr algn="l">
              <a:lnSpc>
                <a:spcPts val="2938"/>
              </a:lnSpc>
              <a:spcBef>
                <a:spcPct val="0"/>
              </a:spcBef>
            </a:pPr>
            <a:r>
              <a:rPr lang="en-US" sz="2098" b="true">
                <a:solidFill>
                  <a:srgbClr val="000000"/>
                </a:solidFill>
                <a:latin typeface="Canva Sans Bold"/>
                <a:ea typeface="Canva Sans Bold"/>
                <a:cs typeface="Canva Sans Bold"/>
                <a:sym typeface="Canva Sans Bold"/>
              </a:rPr>
              <a:t>Commands I used:</a:t>
            </a:r>
          </a:p>
        </p:txBody>
      </p:sp>
      <p:sp>
        <p:nvSpPr>
          <p:cNvPr name="TextBox 9" id="9"/>
          <p:cNvSpPr txBox="true"/>
          <p:nvPr/>
        </p:nvSpPr>
        <p:spPr>
          <a:xfrm rot="0">
            <a:off x="550352" y="4859362"/>
            <a:ext cx="6867644" cy="2207888"/>
          </a:xfrm>
          <a:prstGeom prst="rect">
            <a:avLst/>
          </a:prstGeom>
        </p:spPr>
        <p:txBody>
          <a:bodyPr anchor="t" rtlCol="false" tIns="0" lIns="0" bIns="0" rIns="0">
            <a:spAutoFit/>
          </a:bodyPr>
          <a:lstStyle/>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iPerf works in a client-server model. One device runs as a server (listening for connections), while another acts as a client (sending data).</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It supports TCP and UDP testing, bidirectional traffic, reverse mode, and parallel streams to simulate real-world network conditions.</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In my case, I tested everything within VirtualBox using localhost (127.0.0.1) instead of two separate devices.</a:t>
            </a:r>
          </a:p>
        </p:txBody>
      </p:sp>
      <p:sp>
        <p:nvSpPr>
          <p:cNvPr name="TextBox 10" id="10"/>
          <p:cNvSpPr txBox="true"/>
          <p:nvPr/>
        </p:nvSpPr>
        <p:spPr>
          <a:xfrm rot="0">
            <a:off x="493424" y="4305643"/>
            <a:ext cx="4398894" cy="372743"/>
          </a:xfrm>
          <a:prstGeom prst="rect">
            <a:avLst/>
          </a:prstGeom>
        </p:spPr>
        <p:txBody>
          <a:bodyPr anchor="t" rtlCol="false" tIns="0" lIns="0" bIns="0" rIns="0">
            <a:spAutoFit/>
          </a:bodyPr>
          <a:lstStyle/>
          <a:p>
            <a:pPr algn="l">
              <a:lnSpc>
                <a:spcPts val="3078"/>
              </a:lnSpc>
              <a:spcBef>
                <a:spcPct val="0"/>
              </a:spcBef>
            </a:pPr>
            <a:r>
              <a:rPr lang="en-US" sz="2198" b="true">
                <a:solidFill>
                  <a:srgbClr val="000000"/>
                </a:solidFill>
                <a:latin typeface="Canva Sans Bold"/>
                <a:ea typeface="Canva Sans Bold"/>
                <a:cs typeface="Canva Sans Bold"/>
                <a:sym typeface="Canva Sans Bold"/>
              </a:rPr>
              <a:t>How iperf works?</a:t>
            </a:r>
          </a:p>
        </p:txBody>
      </p:sp>
      <p:sp>
        <p:nvSpPr>
          <p:cNvPr name="TextBox 11" id="11"/>
          <p:cNvSpPr txBox="true"/>
          <p:nvPr/>
        </p:nvSpPr>
        <p:spPr>
          <a:xfrm rot="0">
            <a:off x="1401568" y="9230025"/>
            <a:ext cx="6867644" cy="550315"/>
          </a:xfrm>
          <a:prstGeom prst="rect">
            <a:avLst/>
          </a:prstGeom>
        </p:spPr>
        <p:txBody>
          <a:bodyPr anchor="t" rtlCol="false" tIns="0" lIns="0" bIns="0" rIns="0">
            <a:spAutoFit/>
          </a:bodyPr>
          <a:lstStyle/>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Running a UDP server:</a:t>
            </a:r>
          </a:p>
          <a:p>
            <a:pPr algn="l" marL="1027900" indent="-256975" lvl="3">
              <a:lnSpc>
                <a:spcPts val="2221"/>
              </a:lnSpc>
              <a:buFont typeface="Arial"/>
              <a:buChar char="￭"/>
            </a:pPr>
            <a:r>
              <a:rPr lang="en-US" b="true" sz="1587">
                <a:solidFill>
                  <a:srgbClr val="7068F4"/>
                </a:solidFill>
                <a:latin typeface="Canva Sans Bold"/>
                <a:ea typeface="Canva Sans Bold"/>
                <a:cs typeface="Canva Sans Bold"/>
                <a:sym typeface="Canva Sans Bold"/>
              </a:rPr>
              <a:t>iperf3 -c 127.0.0.1 -u -b 10M</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Freeform 3" id="3"/>
          <p:cNvSpPr/>
          <p:nvPr/>
        </p:nvSpPr>
        <p:spPr>
          <a:xfrm flipH="false" flipV="false" rot="0">
            <a:off x="1255804" y="2999612"/>
            <a:ext cx="5096117" cy="4075370"/>
          </a:xfrm>
          <a:custGeom>
            <a:avLst/>
            <a:gdLst/>
            <a:ahLst/>
            <a:cxnLst/>
            <a:rect r="r" b="b" t="t" l="l"/>
            <a:pathLst>
              <a:path h="4075370" w="5096117">
                <a:moveTo>
                  <a:pt x="0" y="0"/>
                </a:moveTo>
                <a:lnTo>
                  <a:pt x="5096117" y="0"/>
                </a:lnTo>
                <a:lnTo>
                  <a:pt x="5096117" y="4075370"/>
                </a:lnTo>
                <a:lnTo>
                  <a:pt x="0" y="4075370"/>
                </a:lnTo>
                <a:lnTo>
                  <a:pt x="0" y="0"/>
                </a:lnTo>
                <a:close/>
              </a:path>
            </a:pathLst>
          </a:custGeom>
          <a:blipFill>
            <a:blip r:embed="rId3"/>
            <a:stretch>
              <a:fillRect l="0" t="0" r="0" b="0"/>
            </a:stretch>
          </a:blipFill>
        </p:spPr>
      </p:sp>
      <p:sp>
        <p:nvSpPr>
          <p:cNvPr name="Freeform 4" id="4"/>
          <p:cNvSpPr/>
          <p:nvPr/>
        </p:nvSpPr>
        <p:spPr>
          <a:xfrm flipH="false" flipV="false" rot="0">
            <a:off x="1235566" y="7163897"/>
            <a:ext cx="5116355" cy="3382660"/>
          </a:xfrm>
          <a:custGeom>
            <a:avLst/>
            <a:gdLst/>
            <a:ahLst/>
            <a:cxnLst/>
            <a:rect r="r" b="b" t="t" l="l"/>
            <a:pathLst>
              <a:path h="3382660" w="5116355">
                <a:moveTo>
                  <a:pt x="0" y="0"/>
                </a:moveTo>
                <a:lnTo>
                  <a:pt x="5116355" y="0"/>
                </a:lnTo>
                <a:lnTo>
                  <a:pt x="5116355" y="3382660"/>
                </a:lnTo>
                <a:lnTo>
                  <a:pt x="0" y="3382660"/>
                </a:lnTo>
                <a:lnTo>
                  <a:pt x="0" y="0"/>
                </a:lnTo>
                <a:close/>
              </a:path>
            </a:pathLst>
          </a:custGeom>
          <a:blipFill>
            <a:blip r:embed="rId4"/>
            <a:stretch>
              <a:fillRect l="0" t="0" r="0" b="0"/>
            </a:stretch>
          </a:blipFill>
        </p:spPr>
      </p:sp>
      <p:sp>
        <p:nvSpPr>
          <p:cNvPr name="TextBox 5" id="5"/>
          <p:cNvSpPr txBox="true"/>
          <p:nvPr/>
        </p:nvSpPr>
        <p:spPr>
          <a:xfrm rot="0">
            <a:off x="1638778" y="273854"/>
            <a:ext cx="6867644" cy="1102839"/>
          </a:xfrm>
          <a:prstGeom prst="rect">
            <a:avLst/>
          </a:prstGeom>
        </p:spPr>
        <p:txBody>
          <a:bodyPr anchor="t" rtlCol="false" tIns="0" lIns="0" bIns="0" rIns="0">
            <a:spAutoFit/>
          </a:bodyPr>
          <a:lstStyle/>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Bidirectional Test:</a:t>
            </a:r>
          </a:p>
          <a:p>
            <a:pPr algn="l" marL="1027900" indent="-256975" lvl="3">
              <a:lnSpc>
                <a:spcPts val="2221"/>
              </a:lnSpc>
              <a:buFont typeface="Arial"/>
              <a:buChar char="￭"/>
            </a:pPr>
            <a:r>
              <a:rPr lang="en-US" b="true" sz="1587">
                <a:solidFill>
                  <a:srgbClr val="7068F4"/>
                </a:solidFill>
                <a:latin typeface="Canva Sans Bold"/>
                <a:ea typeface="Canva Sans Bold"/>
                <a:cs typeface="Canva Sans Bold"/>
                <a:sym typeface="Canva Sans Bold"/>
              </a:rPr>
              <a:t>iperf3 -c 127.0.0.1 --bidir</a:t>
            </a:r>
          </a:p>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Reverse Test:</a:t>
            </a:r>
          </a:p>
          <a:p>
            <a:pPr algn="l" marL="1027900" indent="-256975" lvl="3">
              <a:lnSpc>
                <a:spcPts val="2221"/>
              </a:lnSpc>
              <a:buFont typeface="Arial"/>
              <a:buChar char="￭"/>
            </a:pPr>
            <a:r>
              <a:rPr lang="en-US" b="true" sz="1587">
                <a:solidFill>
                  <a:srgbClr val="7068F4"/>
                </a:solidFill>
                <a:latin typeface="Canva Sans Bold"/>
                <a:ea typeface="Canva Sans Bold"/>
                <a:cs typeface="Canva Sans Bold"/>
                <a:sym typeface="Canva Sans Bold"/>
              </a:rPr>
              <a:t>iperf3 -c 127.0.0.1 -R</a:t>
            </a:r>
          </a:p>
        </p:txBody>
      </p:sp>
      <p:sp>
        <p:nvSpPr>
          <p:cNvPr name="TextBox 6" id="6"/>
          <p:cNvSpPr txBox="true"/>
          <p:nvPr/>
        </p:nvSpPr>
        <p:spPr>
          <a:xfrm rot="0">
            <a:off x="1638778" y="1481468"/>
            <a:ext cx="6867644" cy="550315"/>
          </a:xfrm>
          <a:prstGeom prst="rect">
            <a:avLst/>
          </a:prstGeom>
        </p:spPr>
        <p:txBody>
          <a:bodyPr anchor="t" rtlCol="false" tIns="0" lIns="0" bIns="0" rIns="0">
            <a:spAutoFit/>
          </a:bodyPr>
          <a:lstStyle/>
          <a:p>
            <a:pPr algn="l" marL="342633" indent="-171317" lvl="1">
              <a:lnSpc>
                <a:spcPts val="2221"/>
              </a:lnSpc>
              <a:buFont typeface="Arial"/>
              <a:buChar char="•"/>
            </a:pPr>
            <a:r>
              <a:rPr lang="en-US" sz="1587">
                <a:solidFill>
                  <a:srgbClr val="000000"/>
                </a:solidFill>
                <a:latin typeface="Canva Sans"/>
                <a:ea typeface="Canva Sans"/>
                <a:cs typeface="Canva Sans"/>
                <a:sym typeface="Canva Sans"/>
              </a:rPr>
              <a:t>Parallel Streams Test:</a:t>
            </a:r>
          </a:p>
          <a:p>
            <a:pPr algn="l" marL="1027900" indent="-256975" lvl="3">
              <a:lnSpc>
                <a:spcPts val="2221"/>
              </a:lnSpc>
              <a:buFont typeface="Arial"/>
              <a:buChar char="￭"/>
            </a:pPr>
            <a:r>
              <a:rPr lang="en-US" b="true" sz="1587">
                <a:solidFill>
                  <a:srgbClr val="7068F4"/>
                </a:solidFill>
                <a:latin typeface="Canva Sans Bold"/>
                <a:ea typeface="Canva Sans Bold"/>
                <a:cs typeface="Canva Sans Bold"/>
                <a:sym typeface="Canva Sans Bold"/>
              </a:rPr>
              <a:t>iperf3 -c 127.0.0.1 -P 5</a:t>
            </a:r>
          </a:p>
        </p:txBody>
      </p:sp>
      <p:sp>
        <p:nvSpPr>
          <p:cNvPr name="TextBox 7" id="7"/>
          <p:cNvSpPr txBox="true"/>
          <p:nvPr/>
        </p:nvSpPr>
        <p:spPr>
          <a:xfrm rot="0">
            <a:off x="411593" y="2473768"/>
            <a:ext cx="4398894" cy="356308"/>
          </a:xfrm>
          <a:prstGeom prst="rect">
            <a:avLst/>
          </a:prstGeom>
        </p:spPr>
        <p:txBody>
          <a:bodyPr anchor="t" rtlCol="false" tIns="0" lIns="0" bIns="0" rIns="0">
            <a:spAutoFit/>
          </a:bodyPr>
          <a:lstStyle/>
          <a:p>
            <a:pPr algn="l">
              <a:lnSpc>
                <a:spcPts val="2938"/>
              </a:lnSpc>
              <a:spcBef>
                <a:spcPct val="0"/>
              </a:spcBef>
            </a:pPr>
            <a:r>
              <a:rPr lang="en-US" sz="2098" b="true">
                <a:solidFill>
                  <a:srgbClr val="000000"/>
                </a:solidFill>
                <a:latin typeface="Canva Sans Bold"/>
                <a:ea typeface="Canva Sans Bold"/>
                <a:cs typeface="Canva Sans Bold"/>
                <a:sym typeface="Canva Sans Bold"/>
              </a:rPr>
              <a:t>Results:</a:t>
            </a:r>
          </a:p>
        </p:txBody>
      </p:sp>
      <p:sp>
        <p:nvSpPr>
          <p:cNvPr name="TextBox 8" id="8"/>
          <p:cNvSpPr txBox="true"/>
          <p:nvPr/>
        </p:nvSpPr>
        <p:spPr>
          <a:xfrm rot="0">
            <a:off x="2912494" y="2500429"/>
            <a:ext cx="1442773" cy="356308"/>
          </a:xfrm>
          <a:prstGeom prst="rect">
            <a:avLst/>
          </a:prstGeom>
        </p:spPr>
        <p:txBody>
          <a:bodyPr anchor="t" rtlCol="false" tIns="0" lIns="0" bIns="0" rIns="0">
            <a:spAutoFit/>
          </a:bodyPr>
          <a:lstStyle/>
          <a:p>
            <a:pPr algn="l">
              <a:lnSpc>
                <a:spcPts val="2938"/>
              </a:lnSpc>
              <a:spcBef>
                <a:spcPct val="0"/>
              </a:spcBef>
            </a:pPr>
            <a:r>
              <a:rPr lang="en-US" sz="2098" b="true">
                <a:solidFill>
                  <a:srgbClr val="000000"/>
                </a:solidFill>
                <a:latin typeface="Canva Sans Bold"/>
                <a:ea typeface="Canva Sans Bold"/>
                <a:cs typeface="Canva Sans Bold"/>
                <a:sym typeface="Canva Sans Bold"/>
              </a:rPr>
              <a:t>TCP Client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Freeform 3" id="3"/>
          <p:cNvSpPr/>
          <p:nvPr/>
        </p:nvSpPr>
        <p:spPr>
          <a:xfrm flipH="false" flipV="false" rot="0">
            <a:off x="1060161" y="924666"/>
            <a:ext cx="5575128" cy="3285917"/>
          </a:xfrm>
          <a:custGeom>
            <a:avLst/>
            <a:gdLst/>
            <a:ahLst/>
            <a:cxnLst/>
            <a:rect r="r" b="b" t="t" l="l"/>
            <a:pathLst>
              <a:path h="3285917" w="5575128">
                <a:moveTo>
                  <a:pt x="0" y="0"/>
                </a:moveTo>
                <a:lnTo>
                  <a:pt x="5575127" y="0"/>
                </a:lnTo>
                <a:lnTo>
                  <a:pt x="5575127" y="3285917"/>
                </a:lnTo>
                <a:lnTo>
                  <a:pt x="0" y="3285917"/>
                </a:lnTo>
                <a:lnTo>
                  <a:pt x="0" y="0"/>
                </a:lnTo>
                <a:close/>
              </a:path>
            </a:pathLst>
          </a:custGeom>
          <a:blipFill>
            <a:blip r:embed="rId3"/>
            <a:stretch>
              <a:fillRect l="0" t="0" r="0" b="0"/>
            </a:stretch>
          </a:blipFill>
        </p:spPr>
      </p:sp>
      <p:sp>
        <p:nvSpPr>
          <p:cNvPr name="Freeform 4" id="4"/>
          <p:cNvSpPr/>
          <p:nvPr/>
        </p:nvSpPr>
        <p:spPr>
          <a:xfrm flipH="false" flipV="false" rot="0">
            <a:off x="1060161" y="5093695"/>
            <a:ext cx="5664709" cy="4371039"/>
          </a:xfrm>
          <a:custGeom>
            <a:avLst/>
            <a:gdLst/>
            <a:ahLst/>
            <a:cxnLst/>
            <a:rect r="r" b="b" t="t" l="l"/>
            <a:pathLst>
              <a:path h="4371039" w="5664709">
                <a:moveTo>
                  <a:pt x="0" y="0"/>
                </a:moveTo>
                <a:lnTo>
                  <a:pt x="5664709" y="0"/>
                </a:lnTo>
                <a:lnTo>
                  <a:pt x="5664709" y="4371039"/>
                </a:lnTo>
                <a:lnTo>
                  <a:pt x="0" y="4371039"/>
                </a:lnTo>
                <a:lnTo>
                  <a:pt x="0" y="0"/>
                </a:lnTo>
                <a:close/>
              </a:path>
            </a:pathLst>
          </a:custGeom>
          <a:blipFill>
            <a:blip r:embed="rId4"/>
            <a:stretch>
              <a:fillRect l="0" t="0" r="0" b="0"/>
            </a:stretch>
          </a:blipFill>
        </p:spPr>
      </p:sp>
      <p:sp>
        <p:nvSpPr>
          <p:cNvPr name="TextBox 5" id="5"/>
          <p:cNvSpPr txBox="true"/>
          <p:nvPr/>
        </p:nvSpPr>
        <p:spPr>
          <a:xfrm rot="0">
            <a:off x="316053" y="399692"/>
            <a:ext cx="2353213" cy="356308"/>
          </a:xfrm>
          <a:prstGeom prst="rect">
            <a:avLst/>
          </a:prstGeom>
        </p:spPr>
        <p:txBody>
          <a:bodyPr anchor="t" rtlCol="false" tIns="0" lIns="0" bIns="0" rIns="0">
            <a:spAutoFit/>
          </a:bodyPr>
          <a:lstStyle/>
          <a:p>
            <a:pPr algn="l">
              <a:lnSpc>
                <a:spcPts val="2938"/>
              </a:lnSpc>
              <a:spcBef>
                <a:spcPct val="0"/>
              </a:spcBef>
            </a:pPr>
            <a:r>
              <a:rPr lang="en-US" sz="2098" b="true">
                <a:solidFill>
                  <a:srgbClr val="000000"/>
                </a:solidFill>
                <a:latin typeface="Canva Sans Bold"/>
                <a:ea typeface="Canva Sans Bold"/>
                <a:cs typeface="Canva Sans Bold"/>
                <a:sym typeface="Canva Sans Bold"/>
              </a:rPr>
              <a:t>UDP Server:</a:t>
            </a:r>
          </a:p>
        </p:txBody>
      </p:sp>
      <p:sp>
        <p:nvSpPr>
          <p:cNvPr name="TextBox 6" id="6"/>
          <p:cNvSpPr txBox="true"/>
          <p:nvPr/>
        </p:nvSpPr>
        <p:spPr>
          <a:xfrm rot="0">
            <a:off x="316053" y="4556412"/>
            <a:ext cx="2353213" cy="356308"/>
          </a:xfrm>
          <a:prstGeom prst="rect">
            <a:avLst/>
          </a:prstGeom>
        </p:spPr>
        <p:txBody>
          <a:bodyPr anchor="t" rtlCol="false" tIns="0" lIns="0" bIns="0" rIns="0">
            <a:spAutoFit/>
          </a:bodyPr>
          <a:lstStyle/>
          <a:p>
            <a:pPr algn="l">
              <a:lnSpc>
                <a:spcPts val="2938"/>
              </a:lnSpc>
              <a:spcBef>
                <a:spcPct val="0"/>
              </a:spcBef>
            </a:pPr>
            <a:r>
              <a:rPr lang="en-US" sz="2098" b="true">
                <a:solidFill>
                  <a:srgbClr val="000000"/>
                </a:solidFill>
                <a:latin typeface="Canva Sans Bold"/>
                <a:ea typeface="Canva Sans Bold"/>
                <a:cs typeface="Canva Sans Bold"/>
                <a:sym typeface="Canva Sans Bold"/>
              </a:rPr>
              <a:t>Bidirectional:</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Freeform 3" id="3"/>
          <p:cNvSpPr/>
          <p:nvPr/>
        </p:nvSpPr>
        <p:spPr>
          <a:xfrm flipH="false" flipV="false" rot="0">
            <a:off x="774726" y="1184152"/>
            <a:ext cx="5939992" cy="4004656"/>
          </a:xfrm>
          <a:custGeom>
            <a:avLst/>
            <a:gdLst/>
            <a:ahLst/>
            <a:cxnLst/>
            <a:rect r="r" b="b" t="t" l="l"/>
            <a:pathLst>
              <a:path h="4004656" w="5939992">
                <a:moveTo>
                  <a:pt x="0" y="0"/>
                </a:moveTo>
                <a:lnTo>
                  <a:pt x="5939992" y="0"/>
                </a:lnTo>
                <a:lnTo>
                  <a:pt x="5939992" y="4004656"/>
                </a:lnTo>
                <a:lnTo>
                  <a:pt x="0" y="4004656"/>
                </a:lnTo>
                <a:lnTo>
                  <a:pt x="0" y="0"/>
                </a:lnTo>
                <a:close/>
              </a:path>
            </a:pathLst>
          </a:custGeom>
          <a:blipFill>
            <a:blip r:embed="rId3"/>
            <a:stretch>
              <a:fillRect l="0" t="0" r="0" b="0"/>
            </a:stretch>
          </a:blipFill>
        </p:spPr>
      </p:sp>
      <p:sp>
        <p:nvSpPr>
          <p:cNvPr name="Freeform 4" id="4"/>
          <p:cNvSpPr/>
          <p:nvPr/>
        </p:nvSpPr>
        <p:spPr>
          <a:xfrm flipH="false" flipV="false" rot="0">
            <a:off x="624109" y="6213565"/>
            <a:ext cx="6311782" cy="4199945"/>
          </a:xfrm>
          <a:custGeom>
            <a:avLst/>
            <a:gdLst/>
            <a:ahLst/>
            <a:cxnLst/>
            <a:rect r="r" b="b" t="t" l="l"/>
            <a:pathLst>
              <a:path h="4199945" w="6311782">
                <a:moveTo>
                  <a:pt x="0" y="0"/>
                </a:moveTo>
                <a:lnTo>
                  <a:pt x="6311782" y="0"/>
                </a:lnTo>
                <a:lnTo>
                  <a:pt x="6311782" y="4199946"/>
                </a:lnTo>
                <a:lnTo>
                  <a:pt x="0" y="4199946"/>
                </a:lnTo>
                <a:lnTo>
                  <a:pt x="0" y="0"/>
                </a:lnTo>
                <a:close/>
              </a:path>
            </a:pathLst>
          </a:custGeom>
          <a:blipFill>
            <a:blip r:embed="rId4"/>
            <a:stretch>
              <a:fillRect l="0" t="0" r="0" b="0"/>
            </a:stretch>
          </a:blipFill>
        </p:spPr>
      </p:sp>
      <p:sp>
        <p:nvSpPr>
          <p:cNvPr name="TextBox 5" id="5"/>
          <p:cNvSpPr txBox="true"/>
          <p:nvPr/>
        </p:nvSpPr>
        <p:spPr>
          <a:xfrm rot="0">
            <a:off x="316053" y="635732"/>
            <a:ext cx="2353213" cy="356308"/>
          </a:xfrm>
          <a:prstGeom prst="rect">
            <a:avLst/>
          </a:prstGeom>
        </p:spPr>
        <p:txBody>
          <a:bodyPr anchor="t" rtlCol="false" tIns="0" lIns="0" bIns="0" rIns="0">
            <a:spAutoFit/>
          </a:bodyPr>
          <a:lstStyle/>
          <a:p>
            <a:pPr algn="l">
              <a:lnSpc>
                <a:spcPts val="2938"/>
              </a:lnSpc>
              <a:spcBef>
                <a:spcPct val="0"/>
              </a:spcBef>
            </a:pPr>
            <a:r>
              <a:rPr lang="en-US" sz="2098" b="true">
                <a:solidFill>
                  <a:srgbClr val="000000"/>
                </a:solidFill>
                <a:latin typeface="Canva Sans Bold"/>
                <a:ea typeface="Canva Sans Bold"/>
                <a:cs typeface="Canva Sans Bold"/>
                <a:sym typeface="Canva Sans Bold"/>
              </a:rPr>
              <a:t>Reverse Test:</a:t>
            </a:r>
          </a:p>
        </p:txBody>
      </p:sp>
      <p:sp>
        <p:nvSpPr>
          <p:cNvPr name="TextBox 6" id="6"/>
          <p:cNvSpPr txBox="true"/>
          <p:nvPr/>
        </p:nvSpPr>
        <p:spPr>
          <a:xfrm rot="0">
            <a:off x="316053" y="5473012"/>
            <a:ext cx="2960173" cy="356308"/>
          </a:xfrm>
          <a:prstGeom prst="rect">
            <a:avLst/>
          </a:prstGeom>
        </p:spPr>
        <p:txBody>
          <a:bodyPr anchor="t" rtlCol="false" tIns="0" lIns="0" bIns="0" rIns="0">
            <a:spAutoFit/>
          </a:bodyPr>
          <a:lstStyle/>
          <a:p>
            <a:pPr algn="l">
              <a:lnSpc>
                <a:spcPts val="2938"/>
              </a:lnSpc>
              <a:spcBef>
                <a:spcPct val="0"/>
              </a:spcBef>
            </a:pPr>
            <a:r>
              <a:rPr lang="en-US" sz="2098" b="true">
                <a:solidFill>
                  <a:srgbClr val="000000"/>
                </a:solidFill>
                <a:latin typeface="Canva Sans Bold"/>
                <a:ea typeface="Canva Sans Bold"/>
                <a:cs typeface="Canva Sans Bold"/>
                <a:sym typeface="Canva Sans Bold"/>
              </a:rPr>
              <a:t>Parallel Stream Test: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Freeform 3" id="3"/>
          <p:cNvSpPr/>
          <p:nvPr/>
        </p:nvSpPr>
        <p:spPr>
          <a:xfrm flipH="false" flipV="false" rot="0">
            <a:off x="2519620" y="5484862"/>
            <a:ext cx="2520760" cy="1313065"/>
          </a:xfrm>
          <a:custGeom>
            <a:avLst/>
            <a:gdLst/>
            <a:ahLst/>
            <a:cxnLst/>
            <a:rect r="r" b="b" t="t" l="l"/>
            <a:pathLst>
              <a:path h="1313065" w="2520760">
                <a:moveTo>
                  <a:pt x="0" y="0"/>
                </a:moveTo>
                <a:lnTo>
                  <a:pt x="2520760" y="0"/>
                </a:lnTo>
                <a:lnTo>
                  <a:pt x="2520760" y="1313065"/>
                </a:lnTo>
                <a:lnTo>
                  <a:pt x="0" y="1313065"/>
                </a:lnTo>
                <a:lnTo>
                  <a:pt x="0" y="0"/>
                </a:lnTo>
                <a:close/>
              </a:path>
            </a:pathLst>
          </a:custGeom>
          <a:blipFill>
            <a:blip r:embed="rId3"/>
            <a:stretch>
              <a:fillRect l="0" t="0" r="0" b="0"/>
            </a:stretch>
          </a:blipFill>
        </p:spPr>
      </p:sp>
      <p:sp>
        <p:nvSpPr>
          <p:cNvPr name="TextBox 4" id="4"/>
          <p:cNvSpPr txBox="true"/>
          <p:nvPr/>
        </p:nvSpPr>
        <p:spPr>
          <a:xfrm rot="0">
            <a:off x="1580553" y="3980923"/>
            <a:ext cx="4398894" cy="481366"/>
          </a:xfrm>
          <a:prstGeom prst="rect">
            <a:avLst/>
          </a:prstGeom>
        </p:spPr>
        <p:txBody>
          <a:bodyPr anchor="t" rtlCol="false" tIns="0" lIns="0" bIns="0" rIns="0">
            <a:spAutoFit/>
          </a:bodyPr>
          <a:lstStyle/>
          <a:p>
            <a:pPr algn="ctr">
              <a:lnSpc>
                <a:spcPts val="3918"/>
              </a:lnSpc>
              <a:spcBef>
                <a:spcPct val="0"/>
              </a:spcBef>
            </a:pPr>
            <a:r>
              <a:rPr lang="en-US" b="true" sz="2798">
                <a:solidFill>
                  <a:srgbClr val="000000"/>
                </a:solidFill>
                <a:latin typeface="Canva Sans Bold"/>
                <a:ea typeface="Canva Sans Bold"/>
                <a:cs typeface="Canva Sans Bold"/>
                <a:sym typeface="Canva Sans Bold"/>
              </a:rPr>
              <a:t>THE END</a:t>
            </a:r>
          </a:p>
        </p:txBody>
      </p:sp>
      <p:sp>
        <p:nvSpPr>
          <p:cNvPr name="TextBox 5" id="5"/>
          <p:cNvSpPr txBox="true"/>
          <p:nvPr/>
        </p:nvSpPr>
        <p:spPr>
          <a:xfrm rot="0">
            <a:off x="1580553" y="5215604"/>
            <a:ext cx="4398894" cy="481366"/>
          </a:xfrm>
          <a:prstGeom prst="rect">
            <a:avLst/>
          </a:prstGeom>
        </p:spPr>
        <p:txBody>
          <a:bodyPr anchor="t" rtlCol="false" tIns="0" lIns="0" bIns="0" rIns="0">
            <a:spAutoFit/>
          </a:bodyPr>
          <a:lstStyle/>
          <a:p>
            <a:pPr algn="ctr">
              <a:lnSpc>
                <a:spcPts val="3918"/>
              </a:lnSpc>
              <a:spcBef>
                <a:spcPct val="0"/>
              </a:spcBef>
            </a:pPr>
            <a:r>
              <a:rPr lang="en-US" b="true" sz="2798">
                <a:solidFill>
                  <a:srgbClr val="000000"/>
                </a:solidFill>
                <a:latin typeface="Canva Sans Bold"/>
                <a:ea typeface="Canva Sans Bold"/>
                <a:cs typeface="Canva Sans Bold"/>
                <a:sym typeface="Canva Sans Bold"/>
              </a:rPr>
              <a:t>AKASH 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Freeform 3" id="3"/>
          <p:cNvSpPr/>
          <p:nvPr/>
        </p:nvSpPr>
        <p:spPr>
          <a:xfrm flipH="false" flipV="false" rot="0">
            <a:off x="253818" y="3745407"/>
            <a:ext cx="3526182" cy="1793909"/>
          </a:xfrm>
          <a:custGeom>
            <a:avLst/>
            <a:gdLst/>
            <a:ahLst/>
            <a:cxnLst/>
            <a:rect r="r" b="b" t="t" l="l"/>
            <a:pathLst>
              <a:path h="1793909" w="3526182">
                <a:moveTo>
                  <a:pt x="0" y="0"/>
                </a:moveTo>
                <a:lnTo>
                  <a:pt x="3526182" y="0"/>
                </a:lnTo>
                <a:lnTo>
                  <a:pt x="3526182" y="1793910"/>
                </a:lnTo>
                <a:lnTo>
                  <a:pt x="0" y="1793910"/>
                </a:lnTo>
                <a:lnTo>
                  <a:pt x="0" y="0"/>
                </a:lnTo>
                <a:close/>
              </a:path>
            </a:pathLst>
          </a:custGeom>
          <a:blipFill>
            <a:blip r:embed="rId3"/>
            <a:stretch>
              <a:fillRect l="0" t="0" r="0" b="-106510"/>
            </a:stretch>
          </a:blipFill>
        </p:spPr>
      </p:sp>
      <p:sp>
        <p:nvSpPr>
          <p:cNvPr name="Freeform 4" id="4"/>
          <p:cNvSpPr/>
          <p:nvPr/>
        </p:nvSpPr>
        <p:spPr>
          <a:xfrm flipH="false" flipV="false" rot="0">
            <a:off x="171253" y="6291792"/>
            <a:ext cx="7158429" cy="3311610"/>
          </a:xfrm>
          <a:custGeom>
            <a:avLst/>
            <a:gdLst/>
            <a:ahLst/>
            <a:cxnLst/>
            <a:rect r="r" b="b" t="t" l="l"/>
            <a:pathLst>
              <a:path h="3311610" w="7158429">
                <a:moveTo>
                  <a:pt x="0" y="0"/>
                </a:moveTo>
                <a:lnTo>
                  <a:pt x="7158429" y="0"/>
                </a:lnTo>
                <a:lnTo>
                  <a:pt x="7158429" y="3311609"/>
                </a:lnTo>
                <a:lnTo>
                  <a:pt x="0" y="3311609"/>
                </a:lnTo>
                <a:lnTo>
                  <a:pt x="0" y="0"/>
                </a:lnTo>
                <a:close/>
              </a:path>
            </a:pathLst>
          </a:custGeom>
          <a:blipFill>
            <a:blip r:embed="rId4"/>
            <a:stretch>
              <a:fillRect l="0" t="0" r="0" b="0"/>
            </a:stretch>
          </a:blipFill>
        </p:spPr>
      </p:sp>
      <p:sp>
        <p:nvSpPr>
          <p:cNvPr name="Freeform 5" id="5"/>
          <p:cNvSpPr/>
          <p:nvPr/>
        </p:nvSpPr>
        <p:spPr>
          <a:xfrm flipH="false" flipV="false" rot="0">
            <a:off x="3886987" y="3737320"/>
            <a:ext cx="3399752" cy="1801997"/>
          </a:xfrm>
          <a:custGeom>
            <a:avLst/>
            <a:gdLst/>
            <a:ahLst/>
            <a:cxnLst/>
            <a:rect r="r" b="b" t="t" l="l"/>
            <a:pathLst>
              <a:path h="1801997" w="3399752">
                <a:moveTo>
                  <a:pt x="0" y="0"/>
                </a:moveTo>
                <a:lnTo>
                  <a:pt x="3399753" y="0"/>
                </a:lnTo>
                <a:lnTo>
                  <a:pt x="3399753" y="1801997"/>
                </a:lnTo>
                <a:lnTo>
                  <a:pt x="0" y="1801997"/>
                </a:lnTo>
                <a:lnTo>
                  <a:pt x="0" y="0"/>
                </a:lnTo>
                <a:close/>
              </a:path>
            </a:pathLst>
          </a:custGeom>
          <a:blipFill>
            <a:blip r:embed="rId3"/>
            <a:stretch>
              <a:fillRect l="0" t="-98212" r="0" b="0"/>
            </a:stretch>
          </a:blipFill>
        </p:spPr>
      </p:sp>
      <p:sp>
        <p:nvSpPr>
          <p:cNvPr name="Freeform 6" id="6"/>
          <p:cNvSpPr/>
          <p:nvPr/>
        </p:nvSpPr>
        <p:spPr>
          <a:xfrm flipH="false" flipV="false" rot="0">
            <a:off x="608116" y="2333145"/>
            <a:ext cx="340166" cy="748364"/>
          </a:xfrm>
          <a:custGeom>
            <a:avLst/>
            <a:gdLst/>
            <a:ahLst/>
            <a:cxnLst/>
            <a:rect r="r" b="b" t="t" l="l"/>
            <a:pathLst>
              <a:path h="748364" w="340166">
                <a:moveTo>
                  <a:pt x="0" y="0"/>
                </a:moveTo>
                <a:lnTo>
                  <a:pt x="340165" y="0"/>
                </a:lnTo>
                <a:lnTo>
                  <a:pt x="340165" y="748364"/>
                </a:lnTo>
                <a:lnTo>
                  <a:pt x="0" y="7483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01571" y="645900"/>
            <a:ext cx="755055" cy="396174"/>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Qn 2:</a:t>
            </a:r>
          </a:p>
        </p:txBody>
      </p:sp>
      <p:sp>
        <p:nvSpPr>
          <p:cNvPr name="TextBox 8" id="8"/>
          <p:cNvSpPr txBox="true"/>
          <p:nvPr/>
        </p:nvSpPr>
        <p:spPr>
          <a:xfrm rot="0">
            <a:off x="347336" y="1243045"/>
            <a:ext cx="7079303" cy="523875"/>
          </a:xfrm>
          <a:prstGeom prst="rect">
            <a:avLst/>
          </a:prstGeom>
        </p:spPr>
        <p:txBody>
          <a:bodyPr anchor="t" rtlCol="false" tIns="0" lIns="0" bIns="0" rIns="0">
            <a:spAutoFit/>
          </a:bodyPr>
          <a:lstStyle/>
          <a:p>
            <a:pPr algn="l">
              <a:lnSpc>
                <a:spcPts val="2100"/>
              </a:lnSpc>
              <a:spcBef>
                <a:spcPct val="0"/>
              </a:spcBef>
            </a:pPr>
            <a:r>
              <a:rPr lang="en-US" sz="1500">
                <a:solidFill>
                  <a:srgbClr val="000000"/>
                </a:solidFill>
                <a:latin typeface="Canva Sans"/>
                <a:ea typeface="Canva Sans"/>
                <a:cs typeface="Canva Sans"/>
                <a:sym typeface="Canva Sans"/>
              </a:rPr>
              <a:t>. Use Wireshark to capture and analyze DNS, TCP, UDP traffic and packet header, packet flow, options and flags</a:t>
            </a:r>
          </a:p>
        </p:txBody>
      </p:sp>
      <p:sp>
        <p:nvSpPr>
          <p:cNvPr name="TextBox 9" id="9"/>
          <p:cNvSpPr txBox="true"/>
          <p:nvPr/>
        </p:nvSpPr>
        <p:spPr>
          <a:xfrm rot="0">
            <a:off x="1300626" y="1983895"/>
            <a:ext cx="2785616" cy="349250"/>
          </a:xfrm>
          <a:prstGeom prst="rect">
            <a:avLst/>
          </a:prstGeom>
        </p:spPr>
        <p:txBody>
          <a:bodyPr anchor="t" rtlCol="false" tIns="0" lIns="0" bIns="0" rIns="0">
            <a:spAutoFit/>
          </a:bodyPr>
          <a:lstStyle/>
          <a:p>
            <a:pPr algn="l">
              <a:lnSpc>
                <a:spcPts val="2800"/>
              </a:lnSpc>
              <a:spcBef>
                <a:spcPct val="0"/>
              </a:spcBef>
            </a:pPr>
            <a:r>
              <a:rPr lang="en-US" sz="2000" b="true">
                <a:solidFill>
                  <a:srgbClr val="000000"/>
                </a:solidFill>
                <a:latin typeface="Canva Sans Bold"/>
                <a:ea typeface="Canva Sans Bold"/>
                <a:cs typeface="Canva Sans Bold"/>
                <a:sym typeface="Canva Sans Bold"/>
              </a:rPr>
              <a:t>Capturing DNS Traffic:</a:t>
            </a:r>
          </a:p>
        </p:txBody>
      </p:sp>
      <p:sp>
        <p:nvSpPr>
          <p:cNvPr name="TextBox 10" id="10"/>
          <p:cNvSpPr txBox="true"/>
          <p:nvPr/>
        </p:nvSpPr>
        <p:spPr>
          <a:xfrm rot="0">
            <a:off x="1403916" y="2495037"/>
            <a:ext cx="6491212" cy="790575"/>
          </a:xfrm>
          <a:prstGeom prst="rect">
            <a:avLst/>
          </a:prstGeom>
        </p:spPr>
        <p:txBody>
          <a:bodyPr anchor="t" rtlCol="false" tIns="0" lIns="0" bIns="0" rIns="0">
            <a:spAutoFit/>
          </a:bodyPr>
          <a:lstStyle/>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By running this command, we can capture DNS traffic</a:t>
            </a:r>
          </a:p>
          <a:p>
            <a:pPr algn="l" marL="971560" indent="-242890" lvl="3">
              <a:lnSpc>
                <a:spcPts val="2100"/>
              </a:lnSpc>
              <a:buFont typeface="Arial"/>
              <a:buChar char="￭"/>
            </a:pPr>
            <a:r>
              <a:rPr lang="en-US" b="true" sz="1500">
                <a:solidFill>
                  <a:srgbClr val="7068F4"/>
                </a:solidFill>
                <a:latin typeface="Canva Sans Bold"/>
                <a:ea typeface="Canva Sans Bold"/>
                <a:cs typeface="Canva Sans Bold"/>
                <a:sym typeface="Canva Sans Bold"/>
              </a:rPr>
              <a:t>nslookup embedur.ai</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In wireshark, we can filter the traffic with the keyword “</a:t>
            </a:r>
            <a:r>
              <a:rPr lang="en-US" b="true" sz="1500">
                <a:solidFill>
                  <a:srgbClr val="000000"/>
                </a:solidFill>
                <a:latin typeface="Canva Sans Bold"/>
                <a:ea typeface="Canva Sans Bold"/>
                <a:cs typeface="Canva Sans Bold"/>
                <a:sym typeface="Canva Sans Bold"/>
              </a:rPr>
              <a:t>dns”</a:t>
            </a:r>
          </a:p>
        </p:txBody>
      </p:sp>
      <p:sp>
        <p:nvSpPr>
          <p:cNvPr name="TextBox 11" id="11"/>
          <p:cNvSpPr txBox="true"/>
          <p:nvPr/>
        </p:nvSpPr>
        <p:spPr>
          <a:xfrm rot="0">
            <a:off x="1361682" y="5582738"/>
            <a:ext cx="1147977" cy="274015"/>
          </a:xfrm>
          <a:prstGeom prst="rect">
            <a:avLst/>
          </a:prstGeom>
        </p:spPr>
        <p:txBody>
          <a:bodyPr anchor="t" rtlCol="false" tIns="0" lIns="0" bIns="0" rIns="0">
            <a:spAutoFit/>
          </a:bodyPr>
          <a:lstStyle/>
          <a:p>
            <a:pPr algn="l">
              <a:lnSpc>
                <a:spcPts val="2221"/>
              </a:lnSpc>
            </a:pPr>
            <a:r>
              <a:rPr lang="en-US" sz="1587">
                <a:solidFill>
                  <a:srgbClr val="000000"/>
                </a:solidFill>
                <a:latin typeface="Canva Sans"/>
                <a:ea typeface="Canva Sans"/>
                <a:cs typeface="Canva Sans"/>
                <a:sym typeface="Canva Sans"/>
              </a:rPr>
              <a:t>google.com</a:t>
            </a:r>
          </a:p>
        </p:txBody>
      </p:sp>
      <p:sp>
        <p:nvSpPr>
          <p:cNvPr name="TextBox 12" id="12"/>
          <p:cNvSpPr txBox="true"/>
          <p:nvPr/>
        </p:nvSpPr>
        <p:spPr>
          <a:xfrm rot="0">
            <a:off x="5012875" y="5582738"/>
            <a:ext cx="1147977" cy="274015"/>
          </a:xfrm>
          <a:prstGeom prst="rect">
            <a:avLst/>
          </a:prstGeom>
        </p:spPr>
        <p:txBody>
          <a:bodyPr anchor="t" rtlCol="false" tIns="0" lIns="0" bIns="0" rIns="0">
            <a:spAutoFit/>
          </a:bodyPr>
          <a:lstStyle/>
          <a:p>
            <a:pPr algn="l">
              <a:lnSpc>
                <a:spcPts val="2221"/>
              </a:lnSpc>
            </a:pPr>
            <a:r>
              <a:rPr lang="en-US" sz="1587">
                <a:solidFill>
                  <a:srgbClr val="000000"/>
                </a:solidFill>
                <a:latin typeface="Canva Sans"/>
                <a:ea typeface="Canva Sans"/>
                <a:cs typeface="Canva Sans"/>
                <a:sym typeface="Canva Sans"/>
              </a:rPr>
              <a:t>cisco.com</a:t>
            </a:r>
          </a:p>
        </p:txBody>
      </p:sp>
      <p:sp>
        <p:nvSpPr>
          <p:cNvPr name="TextBox 13" id="13"/>
          <p:cNvSpPr txBox="true"/>
          <p:nvPr/>
        </p:nvSpPr>
        <p:spPr>
          <a:xfrm rot="0">
            <a:off x="2893030" y="9661985"/>
            <a:ext cx="2693833" cy="274015"/>
          </a:xfrm>
          <a:prstGeom prst="rect">
            <a:avLst/>
          </a:prstGeom>
        </p:spPr>
        <p:txBody>
          <a:bodyPr anchor="t" rtlCol="false" tIns="0" lIns="0" bIns="0" rIns="0">
            <a:spAutoFit/>
          </a:bodyPr>
          <a:lstStyle/>
          <a:p>
            <a:pPr algn="l">
              <a:lnSpc>
                <a:spcPts val="2221"/>
              </a:lnSpc>
            </a:pPr>
            <a:r>
              <a:rPr lang="en-US" sz="1587">
                <a:solidFill>
                  <a:srgbClr val="000000"/>
                </a:solidFill>
                <a:latin typeface="Canva Sans"/>
                <a:ea typeface="Canva Sans"/>
                <a:cs typeface="Canva Sans"/>
                <a:sym typeface="Canva Sans"/>
              </a:rPr>
              <a:t>dns traffic in wireshark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Freeform 3" id="3"/>
          <p:cNvSpPr/>
          <p:nvPr/>
        </p:nvSpPr>
        <p:spPr>
          <a:xfrm flipH="false" flipV="false" rot="0">
            <a:off x="550039" y="3237991"/>
            <a:ext cx="6491212" cy="1306407"/>
          </a:xfrm>
          <a:custGeom>
            <a:avLst/>
            <a:gdLst/>
            <a:ahLst/>
            <a:cxnLst/>
            <a:rect r="r" b="b" t="t" l="l"/>
            <a:pathLst>
              <a:path h="1306407" w="6491212">
                <a:moveTo>
                  <a:pt x="0" y="0"/>
                </a:moveTo>
                <a:lnTo>
                  <a:pt x="6491212" y="0"/>
                </a:lnTo>
                <a:lnTo>
                  <a:pt x="6491212" y="1306408"/>
                </a:lnTo>
                <a:lnTo>
                  <a:pt x="0" y="1306408"/>
                </a:lnTo>
                <a:lnTo>
                  <a:pt x="0" y="0"/>
                </a:lnTo>
                <a:close/>
              </a:path>
            </a:pathLst>
          </a:custGeom>
          <a:blipFill>
            <a:blip r:embed="rId3"/>
            <a:stretch>
              <a:fillRect l="0" t="0" r="0" b="0"/>
            </a:stretch>
          </a:blipFill>
        </p:spPr>
      </p:sp>
      <p:sp>
        <p:nvSpPr>
          <p:cNvPr name="Freeform 4" id="4"/>
          <p:cNvSpPr/>
          <p:nvPr/>
        </p:nvSpPr>
        <p:spPr>
          <a:xfrm flipH="false" flipV="false" rot="0">
            <a:off x="164940" y="5311680"/>
            <a:ext cx="7230120" cy="3562498"/>
          </a:xfrm>
          <a:custGeom>
            <a:avLst/>
            <a:gdLst/>
            <a:ahLst/>
            <a:cxnLst/>
            <a:rect r="r" b="b" t="t" l="l"/>
            <a:pathLst>
              <a:path h="3562498" w="7230120">
                <a:moveTo>
                  <a:pt x="0" y="0"/>
                </a:moveTo>
                <a:lnTo>
                  <a:pt x="7230120" y="0"/>
                </a:lnTo>
                <a:lnTo>
                  <a:pt x="7230120" y="3562498"/>
                </a:lnTo>
                <a:lnTo>
                  <a:pt x="0" y="3562498"/>
                </a:lnTo>
                <a:lnTo>
                  <a:pt x="0" y="0"/>
                </a:lnTo>
                <a:close/>
              </a:path>
            </a:pathLst>
          </a:custGeom>
          <a:blipFill>
            <a:blip r:embed="rId4"/>
            <a:stretch>
              <a:fillRect l="0" t="0" r="0" b="0"/>
            </a:stretch>
          </a:blipFill>
        </p:spPr>
      </p:sp>
      <p:sp>
        <p:nvSpPr>
          <p:cNvPr name="Freeform 5" id="5"/>
          <p:cNvSpPr/>
          <p:nvPr/>
        </p:nvSpPr>
        <p:spPr>
          <a:xfrm flipH="false" flipV="false" rot="0">
            <a:off x="525155" y="1789322"/>
            <a:ext cx="461690" cy="677145"/>
          </a:xfrm>
          <a:custGeom>
            <a:avLst/>
            <a:gdLst/>
            <a:ahLst/>
            <a:cxnLst/>
            <a:rect r="r" b="b" t="t" l="l"/>
            <a:pathLst>
              <a:path h="677145" w="461690">
                <a:moveTo>
                  <a:pt x="0" y="0"/>
                </a:moveTo>
                <a:lnTo>
                  <a:pt x="461690" y="0"/>
                </a:lnTo>
                <a:lnTo>
                  <a:pt x="461690" y="677144"/>
                </a:lnTo>
                <a:lnTo>
                  <a:pt x="0" y="6771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157537" y="960375"/>
            <a:ext cx="2730996" cy="349250"/>
          </a:xfrm>
          <a:prstGeom prst="rect">
            <a:avLst/>
          </a:prstGeom>
        </p:spPr>
        <p:txBody>
          <a:bodyPr anchor="t" rtlCol="false" tIns="0" lIns="0" bIns="0" rIns="0">
            <a:spAutoFit/>
          </a:bodyPr>
          <a:lstStyle/>
          <a:p>
            <a:pPr algn="l">
              <a:lnSpc>
                <a:spcPts val="2800"/>
              </a:lnSpc>
              <a:spcBef>
                <a:spcPct val="0"/>
              </a:spcBef>
            </a:pPr>
            <a:r>
              <a:rPr lang="en-US" sz="2000" b="true">
                <a:solidFill>
                  <a:srgbClr val="000000"/>
                </a:solidFill>
                <a:latin typeface="Canva Sans Bold"/>
                <a:ea typeface="Canva Sans Bold"/>
                <a:cs typeface="Canva Sans Bold"/>
                <a:sym typeface="Canva Sans Bold"/>
              </a:rPr>
              <a:t>Capturing TCP Traffic:</a:t>
            </a:r>
          </a:p>
        </p:txBody>
      </p:sp>
      <p:sp>
        <p:nvSpPr>
          <p:cNvPr name="TextBox 7" id="7"/>
          <p:cNvSpPr txBox="true"/>
          <p:nvPr/>
        </p:nvSpPr>
        <p:spPr>
          <a:xfrm rot="0">
            <a:off x="1260827" y="1471517"/>
            <a:ext cx="6491212" cy="1323975"/>
          </a:xfrm>
          <a:prstGeom prst="rect">
            <a:avLst/>
          </a:prstGeom>
        </p:spPr>
        <p:txBody>
          <a:bodyPr anchor="t" rtlCol="false" tIns="0" lIns="0" bIns="0" rIns="0">
            <a:spAutoFit/>
          </a:bodyPr>
          <a:lstStyle/>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By running this command, we can capture TCP traffic</a:t>
            </a:r>
          </a:p>
          <a:p>
            <a:pPr algn="l" marL="971560" indent="-242890" lvl="3">
              <a:lnSpc>
                <a:spcPts val="2100"/>
              </a:lnSpc>
              <a:buFont typeface="Arial"/>
              <a:buChar char="￭"/>
            </a:pPr>
            <a:r>
              <a:rPr lang="en-US" b="true" sz="1500">
                <a:solidFill>
                  <a:srgbClr val="7068F4"/>
                </a:solidFill>
                <a:latin typeface="Canva Sans Bold"/>
                <a:ea typeface="Canva Sans Bold"/>
                <a:cs typeface="Canva Sans Bold"/>
                <a:sym typeface="Canva Sans Bold"/>
              </a:rPr>
              <a:t>curl http://embedur.ai</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We can also capture tcp traffic by running any website in the machine</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In wireshark, we can filter the traffic with the keyword </a:t>
            </a:r>
            <a:r>
              <a:rPr lang="en-US" b="true" sz="1500">
                <a:solidFill>
                  <a:srgbClr val="000000"/>
                </a:solidFill>
                <a:latin typeface="Canva Sans Bold"/>
                <a:ea typeface="Canva Sans Bold"/>
                <a:cs typeface="Canva Sans Bold"/>
                <a:sym typeface="Canva Sans Bold"/>
              </a:rPr>
              <a:t>“tcp”</a:t>
            </a:r>
          </a:p>
        </p:txBody>
      </p:sp>
      <p:sp>
        <p:nvSpPr>
          <p:cNvPr name="TextBox 8" id="8"/>
          <p:cNvSpPr txBox="true"/>
          <p:nvPr/>
        </p:nvSpPr>
        <p:spPr>
          <a:xfrm rot="0">
            <a:off x="2838868" y="8985011"/>
            <a:ext cx="2693833" cy="274015"/>
          </a:xfrm>
          <a:prstGeom prst="rect">
            <a:avLst/>
          </a:prstGeom>
        </p:spPr>
        <p:txBody>
          <a:bodyPr anchor="t" rtlCol="false" tIns="0" lIns="0" bIns="0" rIns="0">
            <a:spAutoFit/>
          </a:bodyPr>
          <a:lstStyle/>
          <a:p>
            <a:pPr algn="l">
              <a:lnSpc>
                <a:spcPts val="2221"/>
              </a:lnSpc>
            </a:pPr>
            <a:r>
              <a:rPr lang="en-US" sz="1587">
                <a:solidFill>
                  <a:srgbClr val="000000"/>
                </a:solidFill>
                <a:latin typeface="Canva Sans"/>
                <a:ea typeface="Canva Sans"/>
                <a:cs typeface="Canva Sans"/>
                <a:sym typeface="Canva Sans"/>
              </a:rPr>
              <a:t>tcp traffic in wireshark</a:t>
            </a:r>
          </a:p>
        </p:txBody>
      </p:sp>
      <p:sp>
        <p:nvSpPr>
          <p:cNvPr name="TextBox 9" id="9"/>
          <p:cNvSpPr txBox="true"/>
          <p:nvPr/>
        </p:nvSpPr>
        <p:spPr>
          <a:xfrm rot="0">
            <a:off x="2963871" y="4571321"/>
            <a:ext cx="2693833" cy="274015"/>
          </a:xfrm>
          <a:prstGeom prst="rect">
            <a:avLst/>
          </a:prstGeom>
        </p:spPr>
        <p:txBody>
          <a:bodyPr anchor="t" rtlCol="false" tIns="0" lIns="0" bIns="0" rIns="0">
            <a:spAutoFit/>
          </a:bodyPr>
          <a:lstStyle/>
          <a:p>
            <a:pPr algn="l">
              <a:lnSpc>
                <a:spcPts val="2221"/>
              </a:lnSpc>
            </a:pPr>
            <a:r>
              <a:rPr lang="en-US" sz="1587">
                <a:solidFill>
                  <a:srgbClr val="000000"/>
                </a:solidFill>
                <a:latin typeface="Canva Sans"/>
                <a:ea typeface="Canva Sans"/>
                <a:cs typeface="Canva Sans"/>
                <a:sym typeface="Canva Sans"/>
              </a:rPr>
              <a:t>curl command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Freeform 3" id="3"/>
          <p:cNvSpPr/>
          <p:nvPr/>
        </p:nvSpPr>
        <p:spPr>
          <a:xfrm flipH="false" flipV="false" rot="0">
            <a:off x="550039" y="3237991"/>
            <a:ext cx="6491212" cy="1306407"/>
          </a:xfrm>
          <a:custGeom>
            <a:avLst/>
            <a:gdLst/>
            <a:ahLst/>
            <a:cxnLst/>
            <a:rect r="r" b="b" t="t" l="l"/>
            <a:pathLst>
              <a:path h="1306407" w="6491212">
                <a:moveTo>
                  <a:pt x="0" y="0"/>
                </a:moveTo>
                <a:lnTo>
                  <a:pt x="6491212" y="0"/>
                </a:lnTo>
                <a:lnTo>
                  <a:pt x="6491212" y="1306408"/>
                </a:lnTo>
                <a:lnTo>
                  <a:pt x="0" y="1306408"/>
                </a:lnTo>
                <a:lnTo>
                  <a:pt x="0" y="0"/>
                </a:lnTo>
                <a:close/>
              </a:path>
            </a:pathLst>
          </a:custGeom>
          <a:blipFill>
            <a:blip r:embed="rId3"/>
            <a:stretch>
              <a:fillRect l="0" t="0" r="0" b="0"/>
            </a:stretch>
          </a:blipFill>
        </p:spPr>
      </p:sp>
      <p:sp>
        <p:nvSpPr>
          <p:cNvPr name="Freeform 4" id="4"/>
          <p:cNvSpPr/>
          <p:nvPr/>
        </p:nvSpPr>
        <p:spPr>
          <a:xfrm flipH="false" flipV="false" rot="0">
            <a:off x="164940" y="5311680"/>
            <a:ext cx="7230120" cy="3562498"/>
          </a:xfrm>
          <a:custGeom>
            <a:avLst/>
            <a:gdLst/>
            <a:ahLst/>
            <a:cxnLst/>
            <a:rect r="r" b="b" t="t" l="l"/>
            <a:pathLst>
              <a:path h="3562498" w="7230120">
                <a:moveTo>
                  <a:pt x="0" y="0"/>
                </a:moveTo>
                <a:lnTo>
                  <a:pt x="7230120" y="0"/>
                </a:lnTo>
                <a:lnTo>
                  <a:pt x="7230120" y="3562498"/>
                </a:lnTo>
                <a:lnTo>
                  <a:pt x="0" y="3562498"/>
                </a:lnTo>
                <a:lnTo>
                  <a:pt x="0" y="0"/>
                </a:lnTo>
                <a:close/>
              </a:path>
            </a:pathLst>
          </a:custGeom>
          <a:blipFill>
            <a:blip r:embed="rId4"/>
            <a:stretch>
              <a:fillRect l="0" t="0" r="0" b="0"/>
            </a:stretch>
          </a:blipFill>
        </p:spPr>
      </p:sp>
      <p:sp>
        <p:nvSpPr>
          <p:cNvPr name="Freeform 5" id="5"/>
          <p:cNvSpPr/>
          <p:nvPr/>
        </p:nvSpPr>
        <p:spPr>
          <a:xfrm flipH="false" flipV="false" rot="0">
            <a:off x="481534" y="1622000"/>
            <a:ext cx="367944" cy="648620"/>
          </a:xfrm>
          <a:custGeom>
            <a:avLst/>
            <a:gdLst/>
            <a:ahLst/>
            <a:cxnLst/>
            <a:rect r="r" b="b" t="t" l="l"/>
            <a:pathLst>
              <a:path h="648620" w="367944">
                <a:moveTo>
                  <a:pt x="0" y="0"/>
                </a:moveTo>
                <a:lnTo>
                  <a:pt x="367944" y="0"/>
                </a:lnTo>
                <a:lnTo>
                  <a:pt x="367944" y="648620"/>
                </a:lnTo>
                <a:lnTo>
                  <a:pt x="0" y="6486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157537" y="1272750"/>
            <a:ext cx="2788890" cy="349250"/>
          </a:xfrm>
          <a:prstGeom prst="rect">
            <a:avLst/>
          </a:prstGeom>
        </p:spPr>
        <p:txBody>
          <a:bodyPr anchor="t" rtlCol="false" tIns="0" lIns="0" bIns="0" rIns="0">
            <a:spAutoFit/>
          </a:bodyPr>
          <a:lstStyle/>
          <a:p>
            <a:pPr algn="l">
              <a:lnSpc>
                <a:spcPts val="2800"/>
              </a:lnSpc>
              <a:spcBef>
                <a:spcPct val="0"/>
              </a:spcBef>
            </a:pPr>
            <a:r>
              <a:rPr lang="en-US" sz="2000" b="true">
                <a:solidFill>
                  <a:srgbClr val="000000"/>
                </a:solidFill>
                <a:latin typeface="Canva Sans Bold"/>
                <a:ea typeface="Canva Sans Bold"/>
                <a:cs typeface="Canva Sans Bold"/>
                <a:sym typeface="Canva Sans Bold"/>
              </a:rPr>
              <a:t>Capturing UDP Traffic:</a:t>
            </a:r>
          </a:p>
        </p:txBody>
      </p:sp>
      <p:sp>
        <p:nvSpPr>
          <p:cNvPr name="TextBox 7" id="7"/>
          <p:cNvSpPr txBox="true"/>
          <p:nvPr/>
        </p:nvSpPr>
        <p:spPr>
          <a:xfrm rot="0">
            <a:off x="1260827" y="1891892"/>
            <a:ext cx="6491212" cy="790575"/>
          </a:xfrm>
          <a:prstGeom prst="rect">
            <a:avLst/>
          </a:prstGeom>
        </p:spPr>
        <p:txBody>
          <a:bodyPr anchor="t" rtlCol="false" tIns="0" lIns="0" bIns="0" rIns="0">
            <a:spAutoFit/>
          </a:bodyPr>
          <a:lstStyle/>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By running this command, we can capture TCP traffic</a:t>
            </a:r>
          </a:p>
          <a:p>
            <a:pPr algn="l" marL="971560" indent="-242890" lvl="3">
              <a:lnSpc>
                <a:spcPts val="2100"/>
              </a:lnSpc>
              <a:buFont typeface="Arial"/>
              <a:buChar char="￭"/>
            </a:pPr>
            <a:r>
              <a:rPr lang="en-US" b="true" sz="1500">
                <a:solidFill>
                  <a:srgbClr val="7068F4"/>
                </a:solidFill>
                <a:latin typeface="Canva Sans Bold"/>
                <a:ea typeface="Canva Sans Bold"/>
                <a:cs typeface="Canva Sans Bold"/>
                <a:sym typeface="Canva Sans Bold"/>
              </a:rPr>
              <a:t>dig embedur.ai</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In wireshark, we can filter the traffic with the keyword </a:t>
            </a:r>
            <a:r>
              <a:rPr lang="en-US" b="true" sz="1500">
                <a:solidFill>
                  <a:srgbClr val="000000"/>
                </a:solidFill>
                <a:latin typeface="Canva Sans Bold"/>
                <a:ea typeface="Canva Sans Bold"/>
                <a:cs typeface="Canva Sans Bold"/>
                <a:sym typeface="Canva Sans Bold"/>
              </a:rPr>
              <a:t>“udp”</a:t>
            </a:r>
          </a:p>
        </p:txBody>
      </p:sp>
      <p:sp>
        <p:nvSpPr>
          <p:cNvPr name="TextBox 8" id="8"/>
          <p:cNvSpPr txBox="true"/>
          <p:nvPr/>
        </p:nvSpPr>
        <p:spPr>
          <a:xfrm rot="0">
            <a:off x="2838868" y="8985011"/>
            <a:ext cx="2693833" cy="274015"/>
          </a:xfrm>
          <a:prstGeom prst="rect">
            <a:avLst/>
          </a:prstGeom>
        </p:spPr>
        <p:txBody>
          <a:bodyPr anchor="t" rtlCol="false" tIns="0" lIns="0" bIns="0" rIns="0">
            <a:spAutoFit/>
          </a:bodyPr>
          <a:lstStyle/>
          <a:p>
            <a:pPr algn="l">
              <a:lnSpc>
                <a:spcPts val="2221"/>
              </a:lnSpc>
            </a:pPr>
            <a:r>
              <a:rPr lang="en-US" sz="1587">
                <a:solidFill>
                  <a:srgbClr val="000000"/>
                </a:solidFill>
                <a:latin typeface="Canva Sans"/>
                <a:ea typeface="Canva Sans"/>
                <a:cs typeface="Canva Sans"/>
                <a:sym typeface="Canva Sans"/>
              </a:rPr>
              <a:t>udp traffic in wireshark</a:t>
            </a:r>
          </a:p>
        </p:txBody>
      </p:sp>
      <p:sp>
        <p:nvSpPr>
          <p:cNvPr name="TextBox 9" id="9"/>
          <p:cNvSpPr txBox="true"/>
          <p:nvPr/>
        </p:nvSpPr>
        <p:spPr>
          <a:xfrm rot="0">
            <a:off x="2963871" y="4571321"/>
            <a:ext cx="2693833" cy="274015"/>
          </a:xfrm>
          <a:prstGeom prst="rect">
            <a:avLst/>
          </a:prstGeom>
        </p:spPr>
        <p:txBody>
          <a:bodyPr anchor="t" rtlCol="false" tIns="0" lIns="0" bIns="0" rIns="0">
            <a:spAutoFit/>
          </a:bodyPr>
          <a:lstStyle/>
          <a:p>
            <a:pPr algn="l">
              <a:lnSpc>
                <a:spcPts val="2221"/>
              </a:lnSpc>
            </a:pPr>
            <a:r>
              <a:rPr lang="en-US" sz="1587">
                <a:solidFill>
                  <a:srgbClr val="000000"/>
                </a:solidFill>
                <a:latin typeface="Canva Sans"/>
                <a:ea typeface="Canva Sans"/>
                <a:cs typeface="Canva Sans"/>
                <a:sym typeface="Canva Sans"/>
              </a:rPr>
              <a:t>dig command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Freeform 3" id="3"/>
          <p:cNvSpPr/>
          <p:nvPr/>
        </p:nvSpPr>
        <p:spPr>
          <a:xfrm flipH="false" flipV="false" rot="0">
            <a:off x="538191" y="9160379"/>
            <a:ext cx="997006" cy="827515"/>
          </a:xfrm>
          <a:custGeom>
            <a:avLst/>
            <a:gdLst/>
            <a:ahLst/>
            <a:cxnLst/>
            <a:rect r="r" b="b" t="t" l="l"/>
            <a:pathLst>
              <a:path h="827515" w="997006">
                <a:moveTo>
                  <a:pt x="0" y="0"/>
                </a:moveTo>
                <a:lnTo>
                  <a:pt x="997006" y="0"/>
                </a:lnTo>
                <a:lnTo>
                  <a:pt x="997006" y="827515"/>
                </a:lnTo>
                <a:lnTo>
                  <a:pt x="0" y="827515"/>
                </a:lnTo>
                <a:lnTo>
                  <a:pt x="0" y="0"/>
                </a:lnTo>
                <a:close/>
              </a:path>
            </a:pathLst>
          </a:custGeom>
          <a:blipFill>
            <a:blip r:embed="rId3"/>
            <a:stretch>
              <a:fillRect l="0" t="0" r="0" b="0"/>
            </a:stretch>
          </a:blipFill>
        </p:spPr>
      </p:sp>
      <p:sp>
        <p:nvSpPr>
          <p:cNvPr name="Freeform 4" id="4"/>
          <p:cNvSpPr/>
          <p:nvPr/>
        </p:nvSpPr>
        <p:spPr>
          <a:xfrm flipH="false" flipV="false" rot="0">
            <a:off x="2169640" y="9521698"/>
            <a:ext cx="505423" cy="382284"/>
          </a:xfrm>
          <a:custGeom>
            <a:avLst/>
            <a:gdLst/>
            <a:ahLst/>
            <a:cxnLst/>
            <a:rect r="r" b="b" t="t" l="l"/>
            <a:pathLst>
              <a:path h="382284" w="505423">
                <a:moveTo>
                  <a:pt x="0" y="0"/>
                </a:moveTo>
                <a:lnTo>
                  <a:pt x="505423" y="0"/>
                </a:lnTo>
                <a:lnTo>
                  <a:pt x="505423" y="382284"/>
                </a:lnTo>
                <a:lnTo>
                  <a:pt x="0" y="3822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944785" y="9903982"/>
            <a:ext cx="505423" cy="382284"/>
          </a:xfrm>
          <a:custGeom>
            <a:avLst/>
            <a:gdLst/>
            <a:ahLst/>
            <a:cxnLst/>
            <a:rect r="r" b="b" t="t" l="l"/>
            <a:pathLst>
              <a:path h="382284" w="505423">
                <a:moveTo>
                  <a:pt x="0" y="0"/>
                </a:moveTo>
                <a:lnTo>
                  <a:pt x="505423" y="0"/>
                </a:lnTo>
                <a:lnTo>
                  <a:pt x="505423" y="382283"/>
                </a:lnTo>
                <a:lnTo>
                  <a:pt x="0" y="3822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450208" y="9382995"/>
            <a:ext cx="505423" cy="382284"/>
          </a:xfrm>
          <a:custGeom>
            <a:avLst/>
            <a:gdLst/>
            <a:ahLst/>
            <a:cxnLst/>
            <a:rect r="r" b="b" t="t" l="l"/>
            <a:pathLst>
              <a:path h="382284" w="505423">
                <a:moveTo>
                  <a:pt x="0" y="0"/>
                </a:moveTo>
                <a:lnTo>
                  <a:pt x="505423" y="0"/>
                </a:lnTo>
                <a:lnTo>
                  <a:pt x="505423" y="382283"/>
                </a:lnTo>
                <a:lnTo>
                  <a:pt x="0" y="3822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924161" y="9834630"/>
            <a:ext cx="505423" cy="382284"/>
          </a:xfrm>
          <a:custGeom>
            <a:avLst/>
            <a:gdLst/>
            <a:ahLst/>
            <a:cxnLst/>
            <a:rect r="r" b="b" t="t" l="l"/>
            <a:pathLst>
              <a:path h="382284" w="505423">
                <a:moveTo>
                  <a:pt x="0" y="0"/>
                </a:moveTo>
                <a:lnTo>
                  <a:pt x="505423" y="0"/>
                </a:lnTo>
                <a:lnTo>
                  <a:pt x="505423" y="382284"/>
                </a:lnTo>
                <a:lnTo>
                  <a:pt x="0" y="3822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5429584" y="9313643"/>
            <a:ext cx="505423" cy="382284"/>
          </a:xfrm>
          <a:custGeom>
            <a:avLst/>
            <a:gdLst/>
            <a:ahLst/>
            <a:cxnLst/>
            <a:rect r="r" b="b" t="t" l="l"/>
            <a:pathLst>
              <a:path h="382284" w="505423">
                <a:moveTo>
                  <a:pt x="0" y="0"/>
                </a:moveTo>
                <a:lnTo>
                  <a:pt x="505423" y="0"/>
                </a:lnTo>
                <a:lnTo>
                  <a:pt x="505423" y="382283"/>
                </a:lnTo>
                <a:lnTo>
                  <a:pt x="0" y="3822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6339656" y="8973914"/>
            <a:ext cx="656417" cy="1121210"/>
          </a:xfrm>
          <a:custGeom>
            <a:avLst/>
            <a:gdLst/>
            <a:ahLst/>
            <a:cxnLst/>
            <a:rect r="r" b="b" t="t" l="l"/>
            <a:pathLst>
              <a:path h="1121210" w="656417">
                <a:moveTo>
                  <a:pt x="0" y="0"/>
                </a:moveTo>
                <a:lnTo>
                  <a:pt x="656417" y="0"/>
                </a:lnTo>
                <a:lnTo>
                  <a:pt x="656417" y="1121210"/>
                </a:lnTo>
                <a:lnTo>
                  <a:pt x="0" y="11212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396445" y="645900"/>
            <a:ext cx="765307" cy="396174"/>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Qn 3:</a:t>
            </a:r>
          </a:p>
        </p:txBody>
      </p:sp>
      <p:sp>
        <p:nvSpPr>
          <p:cNvPr name="TextBox 11" id="11"/>
          <p:cNvSpPr txBox="true"/>
          <p:nvPr/>
        </p:nvSpPr>
        <p:spPr>
          <a:xfrm rot="0">
            <a:off x="347336" y="1179926"/>
            <a:ext cx="7079303" cy="790575"/>
          </a:xfrm>
          <a:prstGeom prst="rect">
            <a:avLst/>
          </a:prstGeom>
        </p:spPr>
        <p:txBody>
          <a:bodyPr anchor="t" rtlCol="false" tIns="0" lIns="0" bIns="0" rIns="0">
            <a:spAutoFit/>
          </a:bodyPr>
          <a:lstStyle/>
          <a:p>
            <a:pPr algn="l">
              <a:lnSpc>
                <a:spcPts val="2100"/>
              </a:lnSpc>
              <a:spcBef>
                <a:spcPct val="0"/>
              </a:spcBef>
            </a:pPr>
            <a:r>
              <a:rPr lang="en-US" sz="1500">
                <a:solidFill>
                  <a:srgbClr val="000000"/>
                </a:solidFill>
                <a:latin typeface="Canva Sans"/>
                <a:ea typeface="Canva Sans"/>
                <a:cs typeface="Canva Sans"/>
                <a:sym typeface="Canva Sans"/>
              </a:rPr>
              <a:t>Explore traceroute/tracert for different websites eg:google.com and analyse the parameters in the output and explore different options for traceroute command.</a:t>
            </a:r>
          </a:p>
        </p:txBody>
      </p:sp>
      <p:sp>
        <p:nvSpPr>
          <p:cNvPr name="TextBox 12" id="12"/>
          <p:cNvSpPr txBox="true"/>
          <p:nvPr/>
        </p:nvSpPr>
        <p:spPr>
          <a:xfrm rot="0">
            <a:off x="401571" y="2207633"/>
            <a:ext cx="1440805" cy="349250"/>
          </a:xfrm>
          <a:prstGeom prst="rect">
            <a:avLst/>
          </a:prstGeom>
        </p:spPr>
        <p:txBody>
          <a:bodyPr anchor="t" rtlCol="false" tIns="0" lIns="0" bIns="0" rIns="0">
            <a:spAutoFit/>
          </a:bodyPr>
          <a:lstStyle/>
          <a:p>
            <a:pPr algn="l">
              <a:lnSpc>
                <a:spcPts val="2800"/>
              </a:lnSpc>
              <a:spcBef>
                <a:spcPct val="0"/>
              </a:spcBef>
            </a:pPr>
            <a:r>
              <a:rPr lang="en-US" sz="2000" b="true">
                <a:solidFill>
                  <a:srgbClr val="000000"/>
                </a:solidFill>
                <a:latin typeface="Canva Sans Bold"/>
                <a:ea typeface="Canva Sans Bold"/>
                <a:cs typeface="Canva Sans Bold"/>
                <a:sym typeface="Canva Sans Bold"/>
              </a:rPr>
              <a:t>Traceroute:</a:t>
            </a:r>
          </a:p>
        </p:txBody>
      </p:sp>
      <p:sp>
        <p:nvSpPr>
          <p:cNvPr name="TextBox 13" id="13"/>
          <p:cNvSpPr txBox="true"/>
          <p:nvPr/>
        </p:nvSpPr>
        <p:spPr>
          <a:xfrm rot="0">
            <a:off x="396445" y="2718774"/>
            <a:ext cx="6491212" cy="1323975"/>
          </a:xfrm>
          <a:prstGeom prst="rect">
            <a:avLst/>
          </a:prstGeom>
        </p:spPr>
        <p:txBody>
          <a:bodyPr anchor="t" rtlCol="false" tIns="0" lIns="0" bIns="0" rIns="0">
            <a:spAutoFit/>
          </a:bodyPr>
          <a:lstStyle/>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Traceroute is a network diagnostic tool used to track the path that packets take from a source system to a destination across an IP network. </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It helps identify network congestion, routing issues, and unreachable nodes.</a:t>
            </a:r>
          </a:p>
        </p:txBody>
      </p:sp>
      <p:sp>
        <p:nvSpPr>
          <p:cNvPr name="TextBox 14" id="14"/>
          <p:cNvSpPr txBox="true"/>
          <p:nvPr/>
        </p:nvSpPr>
        <p:spPr>
          <a:xfrm rot="0">
            <a:off x="293154" y="4185624"/>
            <a:ext cx="2805112" cy="349250"/>
          </a:xfrm>
          <a:prstGeom prst="rect">
            <a:avLst/>
          </a:prstGeom>
        </p:spPr>
        <p:txBody>
          <a:bodyPr anchor="t" rtlCol="false" tIns="0" lIns="0" bIns="0" rIns="0">
            <a:spAutoFit/>
          </a:bodyPr>
          <a:lstStyle/>
          <a:p>
            <a:pPr algn="l">
              <a:lnSpc>
                <a:spcPts val="2800"/>
              </a:lnSpc>
              <a:spcBef>
                <a:spcPct val="0"/>
              </a:spcBef>
            </a:pPr>
            <a:r>
              <a:rPr lang="en-US" sz="2000" b="true">
                <a:solidFill>
                  <a:srgbClr val="000000"/>
                </a:solidFill>
                <a:latin typeface="Canva Sans Bold"/>
                <a:ea typeface="Canva Sans Bold"/>
                <a:cs typeface="Canva Sans Bold"/>
                <a:sym typeface="Canva Sans Bold"/>
              </a:rPr>
              <a:t>How traceroute works:</a:t>
            </a:r>
          </a:p>
        </p:txBody>
      </p:sp>
      <p:sp>
        <p:nvSpPr>
          <p:cNvPr name="TextBox 15" id="15"/>
          <p:cNvSpPr txBox="true"/>
          <p:nvPr/>
        </p:nvSpPr>
        <p:spPr>
          <a:xfrm rot="0">
            <a:off x="396445" y="4696766"/>
            <a:ext cx="6491212" cy="1590675"/>
          </a:xfrm>
          <a:prstGeom prst="rect">
            <a:avLst/>
          </a:prstGeom>
        </p:spPr>
        <p:txBody>
          <a:bodyPr anchor="t" rtlCol="false" tIns="0" lIns="0" bIns="0" rIns="0">
            <a:spAutoFit/>
          </a:bodyPr>
          <a:lstStyle/>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While sending, the TTL value increases from 1</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Upon reaching each and every router, the TTL value is decremented by 1</a:t>
            </a:r>
          </a:p>
          <a:p>
            <a:pPr algn="l" marL="971560" indent="-242890" lvl="3">
              <a:lnSpc>
                <a:spcPts val="2100"/>
              </a:lnSpc>
              <a:buFont typeface="Arial"/>
              <a:buChar char="￭"/>
            </a:pPr>
            <a:r>
              <a:rPr lang="en-US" sz="1500">
                <a:solidFill>
                  <a:srgbClr val="000000"/>
                </a:solidFill>
                <a:latin typeface="Canva Sans"/>
                <a:ea typeface="Canva Sans"/>
                <a:cs typeface="Canva Sans"/>
                <a:sym typeface="Canva Sans"/>
              </a:rPr>
              <a:t>When TTL=0, packet is dropped</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traceroute identifies time taken by each router to respond</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Once target responds, full path is recorded</a:t>
            </a:r>
          </a:p>
        </p:txBody>
      </p:sp>
      <p:sp>
        <p:nvSpPr>
          <p:cNvPr name="TextBox 16" id="16"/>
          <p:cNvSpPr txBox="true"/>
          <p:nvPr/>
        </p:nvSpPr>
        <p:spPr>
          <a:xfrm rot="0">
            <a:off x="209498" y="6430316"/>
            <a:ext cx="2729210" cy="349250"/>
          </a:xfrm>
          <a:prstGeom prst="rect">
            <a:avLst/>
          </a:prstGeom>
        </p:spPr>
        <p:txBody>
          <a:bodyPr anchor="t" rtlCol="false" tIns="0" lIns="0" bIns="0" rIns="0">
            <a:spAutoFit/>
          </a:bodyPr>
          <a:lstStyle/>
          <a:p>
            <a:pPr algn="l">
              <a:lnSpc>
                <a:spcPts val="2800"/>
              </a:lnSpc>
              <a:spcBef>
                <a:spcPct val="0"/>
              </a:spcBef>
            </a:pPr>
            <a:r>
              <a:rPr lang="en-US" sz="2000" b="true">
                <a:solidFill>
                  <a:srgbClr val="000000"/>
                </a:solidFill>
                <a:latin typeface="Canva Sans Bold"/>
                <a:ea typeface="Canva Sans Bold"/>
                <a:cs typeface="Canva Sans Bold"/>
                <a:sym typeface="Canva Sans Bold"/>
              </a:rPr>
              <a:t>Options in traceroute:</a:t>
            </a:r>
          </a:p>
        </p:txBody>
      </p:sp>
      <p:sp>
        <p:nvSpPr>
          <p:cNvPr name="TextBox 17" id="17"/>
          <p:cNvSpPr txBox="true"/>
          <p:nvPr/>
        </p:nvSpPr>
        <p:spPr>
          <a:xfrm rot="0">
            <a:off x="312788" y="6941457"/>
            <a:ext cx="6491212" cy="1857375"/>
          </a:xfrm>
          <a:prstGeom prst="rect">
            <a:avLst/>
          </a:prstGeom>
        </p:spPr>
        <p:txBody>
          <a:bodyPr anchor="t" rtlCol="false" tIns="0" lIns="0" bIns="0" rIns="0">
            <a:spAutoFit/>
          </a:bodyPr>
          <a:lstStyle/>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-I  :  ICMP</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-T :  TCP</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-p 23 : Destination Port number</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-m 35 : Maximum hops needed</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-w &lt;time&gt; : Timeout for each response</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-4 : IPv4</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-6 : IPv6</a:t>
            </a:r>
          </a:p>
        </p:txBody>
      </p:sp>
      <p:grpSp>
        <p:nvGrpSpPr>
          <p:cNvPr name="Group 18" id="18"/>
          <p:cNvGrpSpPr/>
          <p:nvPr/>
        </p:nvGrpSpPr>
        <p:grpSpPr>
          <a:xfrm rot="0">
            <a:off x="1589723" y="9818370"/>
            <a:ext cx="570548" cy="140970"/>
            <a:chOff x="0" y="0"/>
            <a:chExt cx="760730" cy="187960"/>
          </a:xfrm>
        </p:grpSpPr>
        <p:sp>
          <p:nvSpPr>
            <p:cNvPr name="Freeform 19" id="19"/>
            <p:cNvSpPr/>
            <p:nvPr/>
          </p:nvSpPr>
          <p:spPr>
            <a:xfrm flipH="false" flipV="false" rot="0">
              <a:off x="49530" y="48260"/>
              <a:ext cx="661670" cy="106680"/>
            </a:xfrm>
            <a:custGeom>
              <a:avLst/>
              <a:gdLst/>
              <a:ahLst/>
              <a:cxnLst/>
              <a:rect r="r" b="b" t="t" l="l"/>
              <a:pathLst>
                <a:path h="106680" w="661670">
                  <a:moveTo>
                    <a:pt x="39370" y="6350"/>
                  </a:moveTo>
                  <a:cubicBezTo>
                    <a:pt x="637540" y="7620"/>
                    <a:pt x="646430" y="12700"/>
                    <a:pt x="652780" y="21590"/>
                  </a:cubicBezTo>
                  <a:cubicBezTo>
                    <a:pt x="659130" y="27940"/>
                    <a:pt x="661670" y="38100"/>
                    <a:pt x="660400" y="46990"/>
                  </a:cubicBezTo>
                  <a:cubicBezTo>
                    <a:pt x="659130" y="58420"/>
                    <a:pt x="648970" y="74930"/>
                    <a:pt x="640080" y="81280"/>
                  </a:cubicBezTo>
                  <a:cubicBezTo>
                    <a:pt x="632460" y="86360"/>
                    <a:pt x="622300" y="88900"/>
                    <a:pt x="613410" y="87630"/>
                  </a:cubicBezTo>
                  <a:cubicBezTo>
                    <a:pt x="601980" y="85090"/>
                    <a:pt x="585470" y="73660"/>
                    <a:pt x="580390" y="64770"/>
                  </a:cubicBezTo>
                  <a:cubicBezTo>
                    <a:pt x="575310" y="57150"/>
                    <a:pt x="574040" y="46990"/>
                    <a:pt x="575310" y="38100"/>
                  </a:cubicBezTo>
                  <a:cubicBezTo>
                    <a:pt x="577850" y="27940"/>
                    <a:pt x="590550" y="11430"/>
                    <a:pt x="599440" y="6350"/>
                  </a:cubicBezTo>
                  <a:cubicBezTo>
                    <a:pt x="608330" y="1270"/>
                    <a:pt x="618490" y="0"/>
                    <a:pt x="627380" y="3810"/>
                  </a:cubicBezTo>
                  <a:cubicBezTo>
                    <a:pt x="638810" y="7620"/>
                    <a:pt x="657860" y="30480"/>
                    <a:pt x="660400" y="43180"/>
                  </a:cubicBezTo>
                  <a:cubicBezTo>
                    <a:pt x="661670" y="52070"/>
                    <a:pt x="659130" y="62230"/>
                    <a:pt x="652780" y="68580"/>
                  </a:cubicBezTo>
                  <a:cubicBezTo>
                    <a:pt x="646430" y="77470"/>
                    <a:pt x="637540" y="82550"/>
                    <a:pt x="617220" y="87630"/>
                  </a:cubicBezTo>
                  <a:cubicBezTo>
                    <a:pt x="541020" y="106680"/>
                    <a:pt x="93980" y="102870"/>
                    <a:pt x="30480" y="82550"/>
                  </a:cubicBezTo>
                  <a:cubicBezTo>
                    <a:pt x="16510" y="78740"/>
                    <a:pt x="12700" y="73660"/>
                    <a:pt x="7620" y="67310"/>
                  </a:cubicBezTo>
                  <a:cubicBezTo>
                    <a:pt x="2540" y="59690"/>
                    <a:pt x="0" y="48260"/>
                    <a:pt x="1270" y="40640"/>
                  </a:cubicBezTo>
                  <a:cubicBezTo>
                    <a:pt x="2540" y="31750"/>
                    <a:pt x="7620" y="21590"/>
                    <a:pt x="13970" y="15240"/>
                  </a:cubicBezTo>
                  <a:cubicBezTo>
                    <a:pt x="20320" y="10160"/>
                    <a:pt x="39370" y="6350"/>
                    <a:pt x="39370" y="6350"/>
                  </a:cubicBezTo>
                </a:path>
              </a:pathLst>
            </a:custGeom>
            <a:solidFill>
              <a:srgbClr val="E7191F"/>
            </a:solidFill>
            <a:ln cap="sq">
              <a:noFill/>
              <a:prstDash val="solid"/>
              <a:miter/>
            </a:ln>
          </p:spPr>
        </p:sp>
      </p:grpSp>
      <p:grpSp>
        <p:nvGrpSpPr>
          <p:cNvPr name="Group 20" id="20"/>
          <p:cNvGrpSpPr/>
          <p:nvPr/>
        </p:nvGrpSpPr>
        <p:grpSpPr>
          <a:xfrm rot="0">
            <a:off x="2665095" y="9875520"/>
            <a:ext cx="316230" cy="264795"/>
            <a:chOff x="0" y="0"/>
            <a:chExt cx="421640" cy="353060"/>
          </a:xfrm>
        </p:grpSpPr>
        <p:sp>
          <p:nvSpPr>
            <p:cNvPr name="Freeform 21" id="21"/>
            <p:cNvSpPr/>
            <p:nvPr/>
          </p:nvSpPr>
          <p:spPr>
            <a:xfrm flipH="false" flipV="false" rot="0">
              <a:off x="44450" y="49530"/>
              <a:ext cx="330200" cy="255270"/>
            </a:xfrm>
            <a:custGeom>
              <a:avLst/>
              <a:gdLst/>
              <a:ahLst/>
              <a:cxnLst/>
              <a:rect r="r" b="b" t="t" l="l"/>
              <a:pathLst>
                <a:path h="255270" w="330200">
                  <a:moveTo>
                    <a:pt x="64770" y="8890"/>
                  </a:moveTo>
                  <a:cubicBezTo>
                    <a:pt x="330200" y="209550"/>
                    <a:pt x="326390" y="231140"/>
                    <a:pt x="317500" y="241300"/>
                  </a:cubicBezTo>
                  <a:cubicBezTo>
                    <a:pt x="308610" y="251460"/>
                    <a:pt x="279400" y="255270"/>
                    <a:pt x="267970" y="250190"/>
                  </a:cubicBezTo>
                  <a:cubicBezTo>
                    <a:pt x="256540" y="245110"/>
                    <a:pt x="246380" y="229870"/>
                    <a:pt x="245110" y="218440"/>
                  </a:cubicBezTo>
                  <a:cubicBezTo>
                    <a:pt x="243840" y="207010"/>
                    <a:pt x="250190" y="189230"/>
                    <a:pt x="259080" y="181610"/>
                  </a:cubicBezTo>
                  <a:cubicBezTo>
                    <a:pt x="267970" y="173990"/>
                    <a:pt x="285750" y="170180"/>
                    <a:pt x="297180" y="172720"/>
                  </a:cubicBezTo>
                  <a:cubicBezTo>
                    <a:pt x="308610" y="175260"/>
                    <a:pt x="322580" y="187960"/>
                    <a:pt x="326390" y="199390"/>
                  </a:cubicBezTo>
                  <a:cubicBezTo>
                    <a:pt x="328930" y="209550"/>
                    <a:pt x="327660" y="228600"/>
                    <a:pt x="320040" y="237490"/>
                  </a:cubicBezTo>
                  <a:cubicBezTo>
                    <a:pt x="311150" y="247650"/>
                    <a:pt x="290830" y="255270"/>
                    <a:pt x="271780" y="251460"/>
                  </a:cubicBezTo>
                  <a:cubicBezTo>
                    <a:pt x="234950" y="246380"/>
                    <a:pt x="167640" y="184150"/>
                    <a:pt x="121920" y="149860"/>
                  </a:cubicBezTo>
                  <a:cubicBezTo>
                    <a:pt x="80010" y="118110"/>
                    <a:pt x="16510" y="85090"/>
                    <a:pt x="6350" y="57150"/>
                  </a:cubicBezTo>
                  <a:cubicBezTo>
                    <a:pt x="0" y="40640"/>
                    <a:pt x="6350" y="21590"/>
                    <a:pt x="12700" y="12700"/>
                  </a:cubicBezTo>
                  <a:cubicBezTo>
                    <a:pt x="17780" y="5080"/>
                    <a:pt x="29210" y="1270"/>
                    <a:pt x="38100" y="1270"/>
                  </a:cubicBezTo>
                  <a:cubicBezTo>
                    <a:pt x="46990" y="0"/>
                    <a:pt x="64770" y="8890"/>
                    <a:pt x="64770" y="8890"/>
                  </a:cubicBezTo>
                </a:path>
              </a:pathLst>
            </a:custGeom>
            <a:solidFill>
              <a:srgbClr val="E7191F"/>
            </a:solidFill>
            <a:ln cap="sq">
              <a:noFill/>
              <a:prstDash val="solid"/>
              <a:miter/>
            </a:ln>
          </p:spPr>
        </p:sp>
      </p:grpSp>
      <p:grpSp>
        <p:nvGrpSpPr>
          <p:cNvPr name="Group 22" id="22"/>
          <p:cNvGrpSpPr/>
          <p:nvPr/>
        </p:nvGrpSpPr>
        <p:grpSpPr>
          <a:xfrm rot="0">
            <a:off x="3084195" y="9645968"/>
            <a:ext cx="387668" cy="353378"/>
            <a:chOff x="0" y="0"/>
            <a:chExt cx="516890" cy="471170"/>
          </a:xfrm>
        </p:grpSpPr>
        <p:sp>
          <p:nvSpPr>
            <p:cNvPr name="Freeform 23" id="23"/>
            <p:cNvSpPr/>
            <p:nvPr/>
          </p:nvSpPr>
          <p:spPr>
            <a:xfrm flipH="false" flipV="false" rot="0">
              <a:off x="50800" y="45720"/>
              <a:ext cx="417830" cy="375920"/>
            </a:xfrm>
            <a:custGeom>
              <a:avLst/>
              <a:gdLst/>
              <a:ahLst/>
              <a:cxnLst/>
              <a:rect r="r" b="b" t="t" l="l"/>
              <a:pathLst>
                <a:path h="375920" w="417830">
                  <a:moveTo>
                    <a:pt x="17780" y="302260"/>
                  </a:moveTo>
                  <a:cubicBezTo>
                    <a:pt x="215900" y="151130"/>
                    <a:pt x="303530" y="24130"/>
                    <a:pt x="350520" y="8890"/>
                  </a:cubicBezTo>
                  <a:cubicBezTo>
                    <a:pt x="370840" y="1270"/>
                    <a:pt x="392430" y="8890"/>
                    <a:pt x="402590" y="16510"/>
                  </a:cubicBezTo>
                  <a:cubicBezTo>
                    <a:pt x="410210" y="21590"/>
                    <a:pt x="414020" y="31750"/>
                    <a:pt x="414020" y="40640"/>
                  </a:cubicBezTo>
                  <a:cubicBezTo>
                    <a:pt x="414020" y="52070"/>
                    <a:pt x="408940" y="71120"/>
                    <a:pt x="400050" y="78740"/>
                  </a:cubicBezTo>
                  <a:cubicBezTo>
                    <a:pt x="391160" y="86360"/>
                    <a:pt x="372110" y="91440"/>
                    <a:pt x="360680" y="87630"/>
                  </a:cubicBezTo>
                  <a:cubicBezTo>
                    <a:pt x="347980" y="83820"/>
                    <a:pt x="328930" y="60960"/>
                    <a:pt x="328930" y="46990"/>
                  </a:cubicBezTo>
                  <a:cubicBezTo>
                    <a:pt x="327660" y="33020"/>
                    <a:pt x="346710" y="10160"/>
                    <a:pt x="359410" y="5080"/>
                  </a:cubicBezTo>
                  <a:cubicBezTo>
                    <a:pt x="370840" y="0"/>
                    <a:pt x="389890" y="5080"/>
                    <a:pt x="398780" y="12700"/>
                  </a:cubicBezTo>
                  <a:cubicBezTo>
                    <a:pt x="408940" y="22860"/>
                    <a:pt x="417830" y="43180"/>
                    <a:pt x="410210" y="63500"/>
                  </a:cubicBezTo>
                  <a:cubicBezTo>
                    <a:pt x="391160" y="124460"/>
                    <a:pt x="144780" y="309880"/>
                    <a:pt x="86360" y="351790"/>
                  </a:cubicBezTo>
                  <a:cubicBezTo>
                    <a:pt x="66040" y="364490"/>
                    <a:pt x="55880" y="372110"/>
                    <a:pt x="43180" y="374650"/>
                  </a:cubicBezTo>
                  <a:cubicBezTo>
                    <a:pt x="33020" y="375920"/>
                    <a:pt x="22860" y="373380"/>
                    <a:pt x="16510" y="367030"/>
                  </a:cubicBezTo>
                  <a:cubicBezTo>
                    <a:pt x="8890" y="360680"/>
                    <a:pt x="0" y="345440"/>
                    <a:pt x="0" y="334010"/>
                  </a:cubicBezTo>
                  <a:cubicBezTo>
                    <a:pt x="0" y="323850"/>
                    <a:pt x="17780" y="302260"/>
                    <a:pt x="17780" y="302260"/>
                  </a:cubicBezTo>
                </a:path>
              </a:pathLst>
            </a:custGeom>
            <a:solidFill>
              <a:srgbClr val="E7191F"/>
            </a:solidFill>
            <a:ln cap="sq">
              <a:noFill/>
              <a:prstDash val="solid"/>
              <a:miter/>
            </a:ln>
          </p:spPr>
        </p:sp>
      </p:grpSp>
      <p:grpSp>
        <p:nvGrpSpPr>
          <p:cNvPr name="Group 24" id="24"/>
          <p:cNvGrpSpPr/>
          <p:nvPr/>
        </p:nvGrpSpPr>
        <p:grpSpPr>
          <a:xfrm rot="0">
            <a:off x="3908108" y="9506902"/>
            <a:ext cx="1057275" cy="840105"/>
            <a:chOff x="0" y="0"/>
            <a:chExt cx="1409700" cy="1120140"/>
          </a:xfrm>
        </p:grpSpPr>
        <p:sp>
          <p:nvSpPr>
            <p:cNvPr name="Freeform 25" id="25"/>
            <p:cNvSpPr/>
            <p:nvPr/>
          </p:nvSpPr>
          <p:spPr>
            <a:xfrm flipH="false" flipV="false" rot="0">
              <a:off x="49530" y="48260"/>
              <a:ext cx="1311910" cy="1021080"/>
            </a:xfrm>
            <a:custGeom>
              <a:avLst/>
              <a:gdLst/>
              <a:ahLst/>
              <a:cxnLst/>
              <a:rect r="r" b="b" t="t" l="l"/>
              <a:pathLst>
                <a:path h="1021080" w="1311910">
                  <a:moveTo>
                    <a:pt x="15240" y="184150"/>
                  </a:moveTo>
                  <a:cubicBezTo>
                    <a:pt x="176530" y="64770"/>
                    <a:pt x="205740" y="50800"/>
                    <a:pt x="242570" y="38100"/>
                  </a:cubicBezTo>
                  <a:cubicBezTo>
                    <a:pt x="285750" y="22860"/>
                    <a:pt x="349250" y="5080"/>
                    <a:pt x="387350" y="2540"/>
                  </a:cubicBezTo>
                  <a:cubicBezTo>
                    <a:pt x="411480" y="0"/>
                    <a:pt x="429260" y="1270"/>
                    <a:pt x="447040" y="7620"/>
                  </a:cubicBezTo>
                  <a:cubicBezTo>
                    <a:pt x="462280" y="12700"/>
                    <a:pt x="476250" y="17780"/>
                    <a:pt x="490220" y="31750"/>
                  </a:cubicBezTo>
                  <a:cubicBezTo>
                    <a:pt x="514350" y="58420"/>
                    <a:pt x="548640" y="134620"/>
                    <a:pt x="556260" y="170180"/>
                  </a:cubicBezTo>
                  <a:cubicBezTo>
                    <a:pt x="561340" y="190500"/>
                    <a:pt x="561340" y="199390"/>
                    <a:pt x="557530" y="220980"/>
                  </a:cubicBezTo>
                  <a:cubicBezTo>
                    <a:pt x="551180" y="259080"/>
                    <a:pt x="513080" y="313690"/>
                    <a:pt x="492760" y="374650"/>
                  </a:cubicBezTo>
                  <a:cubicBezTo>
                    <a:pt x="466090" y="458470"/>
                    <a:pt x="436880" y="588010"/>
                    <a:pt x="426720" y="678180"/>
                  </a:cubicBezTo>
                  <a:cubicBezTo>
                    <a:pt x="417830" y="748030"/>
                    <a:pt x="417830" y="829310"/>
                    <a:pt x="425450" y="867410"/>
                  </a:cubicBezTo>
                  <a:cubicBezTo>
                    <a:pt x="429260" y="883920"/>
                    <a:pt x="431800" y="894080"/>
                    <a:pt x="440690" y="902970"/>
                  </a:cubicBezTo>
                  <a:cubicBezTo>
                    <a:pt x="449580" y="913130"/>
                    <a:pt x="462280" y="916940"/>
                    <a:pt x="480060" y="922020"/>
                  </a:cubicBezTo>
                  <a:cubicBezTo>
                    <a:pt x="513080" y="932180"/>
                    <a:pt x="584200" y="943610"/>
                    <a:pt x="627380" y="939800"/>
                  </a:cubicBezTo>
                  <a:cubicBezTo>
                    <a:pt x="664210" y="935990"/>
                    <a:pt x="684530" y="924560"/>
                    <a:pt x="723900" y="909320"/>
                  </a:cubicBezTo>
                  <a:cubicBezTo>
                    <a:pt x="792480" y="882650"/>
                    <a:pt x="906780" y="835660"/>
                    <a:pt x="994410" y="784860"/>
                  </a:cubicBezTo>
                  <a:cubicBezTo>
                    <a:pt x="1085850" y="731520"/>
                    <a:pt x="1207770" y="595630"/>
                    <a:pt x="1259840" y="591820"/>
                  </a:cubicBezTo>
                  <a:cubicBezTo>
                    <a:pt x="1281430" y="590550"/>
                    <a:pt x="1299210" y="604520"/>
                    <a:pt x="1305560" y="615950"/>
                  </a:cubicBezTo>
                  <a:cubicBezTo>
                    <a:pt x="1310640" y="623570"/>
                    <a:pt x="1311910" y="633730"/>
                    <a:pt x="1309370" y="642620"/>
                  </a:cubicBezTo>
                  <a:cubicBezTo>
                    <a:pt x="1305560" y="652780"/>
                    <a:pt x="1292860" y="668020"/>
                    <a:pt x="1282700" y="673100"/>
                  </a:cubicBezTo>
                  <a:cubicBezTo>
                    <a:pt x="1275080" y="676910"/>
                    <a:pt x="1264920" y="678180"/>
                    <a:pt x="1256030" y="674370"/>
                  </a:cubicBezTo>
                  <a:cubicBezTo>
                    <a:pt x="1245870" y="670560"/>
                    <a:pt x="1230630" y="657860"/>
                    <a:pt x="1226820" y="647700"/>
                  </a:cubicBezTo>
                  <a:cubicBezTo>
                    <a:pt x="1223010" y="636270"/>
                    <a:pt x="1228090" y="617220"/>
                    <a:pt x="1233170" y="608330"/>
                  </a:cubicBezTo>
                  <a:cubicBezTo>
                    <a:pt x="1238250" y="600710"/>
                    <a:pt x="1247140" y="594360"/>
                    <a:pt x="1256030" y="593090"/>
                  </a:cubicBezTo>
                  <a:cubicBezTo>
                    <a:pt x="1266190" y="590550"/>
                    <a:pt x="1285240" y="593090"/>
                    <a:pt x="1294130" y="600710"/>
                  </a:cubicBezTo>
                  <a:cubicBezTo>
                    <a:pt x="1304290" y="608330"/>
                    <a:pt x="1311910" y="624840"/>
                    <a:pt x="1309370" y="637540"/>
                  </a:cubicBezTo>
                  <a:cubicBezTo>
                    <a:pt x="1306830" y="657860"/>
                    <a:pt x="1277620" y="683260"/>
                    <a:pt x="1252220" y="704850"/>
                  </a:cubicBezTo>
                  <a:cubicBezTo>
                    <a:pt x="1217930" y="734060"/>
                    <a:pt x="1151890" y="760730"/>
                    <a:pt x="1113790" y="787400"/>
                  </a:cubicBezTo>
                  <a:cubicBezTo>
                    <a:pt x="1084580" y="808990"/>
                    <a:pt x="1075690" y="828040"/>
                    <a:pt x="1041400" y="850900"/>
                  </a:cubicBezTo>
                  <a:cubicBezTo>
                    <a:pt x="974090" y="894080"/>
                    <a:pt x="807720" y="970280"/>
                    <a:pt x="725170" y="996950"/>
                  </a:cubicBezTo>
                  <a:cubicBezTo>
                    <a:pt x="675640" y="1013460"/>
                    <a:pt x="643890" y="1019810"/>
                    <a:pt x="600710" y="1021080"/>
                  </a:cubicBezTo>
                  <a:cubicBezTo>
                    <a:pt x="554990" y="1021080"/>
                    <a:pt x="495300" y="1010920"/>
                    <a:pt x="459740" y="999490"/>
                  </a:cubicBezTo>
                  <a:cubicBezTo>
                    <a:pt x="436880" y="993140"/>
                    <a:pt x="421640" y="985520"/>
                    <a:pt x="405130" y="972820"/>
                  </a:cubicBezTo>
                  <a:cubicBezTo>
                    <a:pt x="387350" y="958850"/>
                    <a:pt x="369570" y="935990"/>
                    <a:pt x="359410" y="916940"/>
                  </a:cubicBezTo>
                  <a:cubicBezTo>
                    <a:pt x="351790" y="901700"/>
                    <a:pt x="349250" y="890270"/>
                    <a:pt x="347980" y="868680"/>
                  </a:cubicBezTo>
                  <a:cubicBezTo>
                    <a:pt x="342900" y="824230"/>
                    <a:pt x="349250" y="725170"/>
                    <a:pt x="355600" y="668020"/>
                  </a:cubicBezTo>
                  <a:cubicBezTo>
                    <a:pt x="359410" y="624840"/>
                    <a:pt x="367030" y="598170"/>
                    <a:pt x="374650" y="553720"/>
                  </a:cubicBezTo>
                  <a:cubicBezTo>
                    <a:pt x="384810" y="495300"/>
                    <a:pt x="396240" y="406400"/>
                    <a:pt x="415290" y="346710"/>
                  </a:cubicBezTo>
                  <a:cubicBezTo>
                    <a:pt x="430530" y="297180"/>
                    <a:pt x="467360" y="248920"/>
                    <a:pt x="474980" y="215900"/>
                  </a:cubicBezTo>
                  <a:cubicBezTo>
                    <a:pt x="478790" y="196850"/>
                    <a:pt x="477520" y="186690"/>
                    <a:pt x="473710" y="170180"/>
                  </a:cubicBezTo>
                  <a:cubicBezTo>
                    <a:pt x="468630" y="147320"/>
                    <a:pt x="457200" y="105410"/>
                    <a:pt x="436880" y="91440"/>
                  </a:cubicBezTo>
                  <a:cubicBezTo>
                    <a:pt x="416560" y="77470"/>
                    <a:pt x="379730" y="82550"/>
                    <a:pt x="351790" y="85090"/>
                  </a:cubicBezTo>
                  <a:cubicBezTo>
                    <a:pt x="321310" y="88900"/>
                    <a:pt x="295910" y="96520"/>
                    <a:pt x="260350" y="113030"/>
                  </a:cubicBezTo>
                  <a:cubicBezTo>
                    <a:pt x="203200" y="139700"/>
                    <a:pt x="90170" y="248920"/>
                    <a:pt x="46990" y="252730"/>
                  </a:cubicBezTo>
                  <a:cubicBezTo>
                    <a:pt x="29210" y="254000"/>
                    <a:pt x="13970" y="243840"/>
                    <a:pt x="6350" y="234950"/>
                  </a:cubicBezTo>
                  <a:cubicBezTo>
                    <a:pt x="1270" y="227330"/>
                    <a:pt x="0" y="217170"/>
                    <a:pt x="1270" y="208280"/>
                  </a:cubicBezTo>
                  <a:cubicBezTo>
                    <a:pt x="3810" y="199390"/>
                    <a:pt x="15240" y="184150"/>
                    <a:pt x="15240" y="184150"/>
                  </a:cubicBezTo>
                </a:path>
              </a:pathLst>
            </a:custGeom>
            <a:solidFill>
              <a:srgbClr val="E7191F"/>
            </a:solidFill>
            <a:ln cap="sq">
              <a:noFill/>
              <a:prstDash val="solid"/>
              <a:miter/>
            </a:ln>
          </p:spPr>
        </p:sp>
      </p:grpSp>
      <p:grpSp>
        <p:nvGrpSpPr>
          <p:cNvPr name="Group 26" id="26"/>
          <p:cNvGrpSpPr/>
          <p:nvPr/>
        </p:nvGrpSpPr>
        <p:grpSpPr>
          <a:xfrm rot="0">
            <a:off x="5112068" y="9647872"/>
            <a:ext cx="340042" cy="285750"/>
            <a:chOff x="0" y="0"/>
            <a:chExt cx="453390" cy="381000"/>
          </a:xfrm>
        </p:grpSpPr>
        <p:sp>
          <p:nvSpPr>
            <p:cNvPr name="Freeform 27" id="27"/>
            <p:cNvSpPr/>
            <p:nvPr/>
          </p:nvSpPr>
          <p:spPr>
            <a:xfrm flipH="false" flipV="false" rot="0">
              <a:off x="46990" y="46990"/>
              <a:ext cx="356870" cy="284480"/>
            </a:xfrm>
            <a:custGeom>
              <a:avLst/>
              <a:gdLst/>
              <a:ahLst/>
              <a:cxnLst/>
              <a:rect r="r" b="b" t="t" l="l"/>
              <a:pathLst>
                <a:path h="284480" w="356870">
                  <a:moveTo>
                    <a:pt x="22860" y="209550"/>
                  </a:moveTo>
                  <a:cubicBezTo>
                    <a:pt x="130810" y="147320"/>
                    <a:pt x="173990" y="85090"/>
                    <a:pt x="203200" y="67310"/>
                  </a:cubicBezTo>
                  <a:cubicBezTo>
                    <a:pt x="219710" y="57150"/>
                    <a:pt x="231140" y="60960"/>
                    <a:pt x="245110" y="52070"/>
                  </a:cubicBezTo>
                  <a:cubicBezTo>
                    <a:pt x="262890" y="41910"/>
                    <a:pt x="279400" y="8890"/>
                    <a:pt x="298450" y="3810"/>
                  </a:cubicBezTo>
                  <a:cubicBezTo>
                    <a:pt x="313690" y="0"/>
                    <a:pt x="337820" y="6350"/>
                    <a:pt x="347980" y="16510"/>
                  </a:cubicBezTo>
                  <a:cubicBezTo>
                    <a:pt x="355600" y="25400"/>
                    <a:pt x="356870" y="44450"/>
                    <a:pt x="354330" y="54610"/>
                  </a:cubicBezTo>
                  <a:cubicBezTo>
                    <a:pt x="353060" y="63500"/>
                    <a:pt x="346710" y="72390"/>
                    <a:pt x="339090" y="76200"/>
                  </a:cubicBezTo>
                  <a:cubicBezTo>
                    <a:pt x="328930" y="82550"/>
                    <a:pt x="309880" y="85090"/>
                    <a:pt x="299720" y="81280"/>
                  </a:cubicBezTo>
                  <a:cubicBezTo>
                    <a:pt x="290830" y="80010"/>
                    <a:pt x="283210" y="72390"/>
                    <a:pt x="279400" y="64770"/>
                  </a:cubicBezTo>
                  <a:cubicBezTo>
                    <a:pt x="274320" y="57150"/>
                    <a:pt x="270510" y="48260"/>
                    <a:pt x="273050" y="39370"/>
                  </a:cubicBezTo>
                  <a:cubicBezTo>
                    <a:pt x="274320" y="27940"/>
                    <a:pt x="284480" y="11430"/>
                    <a:pt x="294640" y="6350"/>
                  </a:cubicBezTo>
                  <a:cubicBezTo>
                    <a:pt x="304800" y="0"/>
                    <a:pt x="323850" y="1270"/>
                    <a:pt x="334010" y="5080"/>
                  </a:cubicBezTo>
                  <a:cubicBezTo>
                    <a:pt x="341630" y="8890"/>
                    <a:pt x="349250" y="15240"/>
                    <a:pt x="351790" y="24130"/>
                  </a:cubicBezTo>
                  <a:cubicBezTo>
                    <a:pt x="355600" y="35560"/>
                    <a:pt x="353060" y="58420"/>
                    <a:pt x="342900" y="73660"/>
                  </a:cubicBezTo>
                  <a:cubicBezTo>
                    <a:pt x="327660" y="93980"/>
                    <a:pt x="287020" y="104140"/>
                    <a:pt x="260350" y="125730"/>
                  </a:cubicBezTo>
                  <a:cubicBezTo>
                    <a:pt x="229870" y="149860"/>
                    <a:pt x="204470" y="186690"/>
                    <a:pt x="170180" y="212090"/>
                  </a:cubicBezTo>
                  <a:cubicBezTo>
                    <a:pt x="135890" y="237490"/>
                    <a:pt x="83820" y="271780"/>
                    <a:pt x="57150" y="279400"/>
                  </a:cubicBezTo>
                  <a:cubicBezTo>
                    <a:pt x="45720" y="283210"/>
                    <a:pt x="38100" y="284480"/>
                    <a:pt x="30480" y="283210"/>
                  </a:cubicBezTo>
                  <a:cubicBezTo>
                    <a:pt x="21590" y="280670"/>
                    <a:pt x="11430" y="274320"/>
                    <a:pt x="7620" y="266700"/>
                  </a:cubicBezTo>
                  <a:cubicBezTo>
                    <a:pt x="2540" y="257810"/>
                    <a:pt x="0" y="240030"/>
                    <a:pt x="3810" y="229870"/>
                  </a:cubicBezTo>
                  <a:cubicBezTo>
                    <a:pt x="6350" y="220980"/>
                    <a:pt x="22860" y="209550"/>
                    <a:pt x="22860" y="209550"/>
                  </a:cubicBezTo>
                </a:path>
              </a:pathLst>
            </a:custGeom>
            <a:solidFill>
              <a:srgbClr val="E7191F"/>
            </a:solidFill>
            <a:ln cap="sq">
              <a:noFill/>
              <a:prstDash val="solid"/>
              <a:miter/>
            </a:ln>
          </p:spPr>
        </p:sp>
      </p:grpSp>
      <p:grpSp>
        <p:nvGrpSpPr>
          <p:cNvPr name="Group 28" id="28"/>
          <p:cNvGrpSpPr/>
          <p:nvPr/>
        </p:nvGrpSpPr>
        <p:grpSpPr>
          <a:xfrm rot="0">
            <a:off x="5912168" y="9462135"/>
            <a:ext cx="386715" cy="139065"/>
            <a:chOff x="0" y="0"/>
            <a:chExt cx="515620" cy="185420"/>
          </a:xfrm>
        </p:grpSpPr>
        <p:sp>
          <p:nvSpPr>
            <p:cNvPr name="Freeform 29" id="29"/>
            <p:cNvSpPr/>
            <p:nvPr/>
          </p:nvSpPr>
          <p:spPr>
            <a:xfrm flipH="false" flipV="false" rot="0">
              <a:off x="49530" y="46990"/>
              <a:ext cx="415290" cy="99060"/>
            </a:xfrm>
            <a:custGeom>
              <a:avLst/>
              <a:gdLst/>
              <a:ahLst/>
              <a:cxnLst/>
              <a:rect r="r" b="b" t="t" l="l"/>
              <a:pathLst>
                <a:path h="99060" w="415290">
                  <a:moveTo>
                    <a:pt x="39370" y="5080"/>
                  </a:moveTo>
                  <a:cubicBezTo>
                    <a:pt x="403860" y="15240"/>
                    <a:pt x="412750" y="34290"/>
                    <a:pt x="414020" y="46990"/>
                  </a:cubicBezTo>
                  <a:cubicBezTo>
                    <a:pt x="414020" y="55880"/>
                    <a:pt x="410210" y="64770"/>
                    <a:pt x="403860" y="71120"/>
                  </a:cubicBezTo>
                  <a:cubicBezTo>
                    <a:pt x="396240" y="78740"/>
                    <a:pt x="378460" y="86360"/>
                    <a:pt x="367030" y="86360"/>
                  </a:cubicBezTo>
                  <a:cubicBezTo>
                    <a:pt x="358140" y="86360"/>
                    <a:pt x="349250" y="81280"/>
                    <a:pt x="342900" y="74930"/>
                  </a:cubicBezTo>
                  <a:cubicBezTo>
                    <a:pt x="335280" y="67310"/>
                    <a:pt x="328930" y="49530"/>
                    <a:pt x="330200" y="38100"/>
                  </a:cubicBezTo>
                  <a:cubicBezTo>
                    <a:pt x="332740" y="26670"/>
                    <a:pt x="344170" y="11430"/>
                    <a:pt x="354330" y="6350"/>
                  </a:cubicBezTo>
                  <a:cubicBezTo>
                    <a:pt x="361950" y="2540"/>
                    <a:pt x="372110" y="0"/>
                    <a:pt x="381000" y="3810"/>
                  </a:cubicBezTo>
                  <a:cubicBezTo>
                    <a:pt x="392430" y="8890"/>
                    <a:pt x="410210" y="30480"/>
                    <a:pt x="414020" y="41910"/>
                  </a:cubicBezTo>
                  <a:cubicBezTo>
                    <a:pt x="415290" y="50800"/>
                    <a:pt x="411480" y="60960"/>
                    <a:pt x="406400" y="68580"/>
                  </a:cubicBezTo>
                  <a:cubicBezTo>
                    <a:pt x="400050" y="76200"/>
                    <a:pt x="389890" y="82550"/>
                    <a:pt x="372110" y="86360"/>
                  </a:cubicBezTo>
                  <a:cubicBezTo>
                    <a:pt x="317500" y="99060"/>
                    <a:pt x="76200" y="97790"/>
                    <a:pt x="30480" y="82550"/>
                  </a:cubicBezTo>
                  <a:cubicBezTo>
                    <a:pt x="16510" y="78740"/>
                    <a:pt x="12700" y="73660"/>
                    <a:pt x="7620" y="67310"/>
                  </a:cubicBezTo>
                  <a:cubicBezTo>
                    <a:pt x="2540" y="59690"/>
                    <a:pt x="0" y="48260"/>
                    <a:pt x="1270" y="39370"/>
                  </a:cubicBezTo>
                  <a:cubicBezTo>
                    <a:pt x="1270" y="31750"/>
                    <a:pt x="7620" y="21590"/>
                    <a:pt x="13970" y="15240"/>
                  </a:cubicBezTo>
                  <a:cubicBezTo>
                    <a:pt x="20320" y="8890"/>
                    <a:pt x="39370" y="5080"/>
                    <a:pt x="39370" y="5080"/>
                  </a:cubicBezTo>
                </a:path>
              </a:pathLst>
            </a:custGeom>
            <a:solidFill>
              <a:srgbClr val="E7191F"/>
            </a:solidFill>
            <a:ln cap="sq">
              <a:noFill/>
              <a:prstDash val="solid"/>
              <a:miter/>
            </a:ln>
          </p:spPr>
        </p:sp>
      </p:grpSp>
      <p:grpSp>
        <p:nvGrpSpPr>
          <p:cNvPr name="Group 30" id="30"/>
          <p:cNvGrpSpPr/>
          <p:nvPr/>
        </p:nvGrpSpPr>
        <p:grpSpPr>
          <a:xfrm rot="0">
            <a:off x="3966210" y="9112568"/>
            <a:ext cx="128588" cy="124777"/>
            <a:chOff x="0" y="0"/>
            <a:chExt cx="171450" cy="166370"/>
          </a:xfrm>
        </p:grpSpPr>
        <p:sp>
          <p:nvSpPr>
            <p:cNvPr name="Freeform 31" id="31"/>
            <p:cNvSpPr/>
            <p:nvPr/>
          </p:nvSpPr>
          <p:spPr>
            <a:xfrm flipH="false" flipV="false" rot="0">
              <a:off x="44450" y="43180"/>
              <a:ext cx="76200" cy="77470"/>
            </a:xfrm>
            <a:custGeom>
              <a:avLst/>
              <a:gdLst/>
              <a:ahLst/>
              <a:cxnLst/>
              <a:rect r="r" b="b" t="t" l="l"/>
              <a:pathLst>
                <a:path h="77470" w="76200">
                  <a:moveTo>
                    <a:pt x="76200" y="26670"/>
                  </a:moveTo>
                  <a:cubicBezTo>
                    <a:pt x="43180" y="77470"/>
                    <a:pt x="13970" y="68580"/>
                    <a:pt x="6350" y="57150"/>
                  </a:cubicBezTo>
                  <a:cubicBezTo>
                    <a:pt x="0" y="46990"/>
                    <a:pt x="6350" y="15240"/>
                    <a:pt x="16510" y="7620"/>
                  </a:cubicBezTo>
                  <a:cubicBezTo>
                    <a:pt x="25400" y="0"/>
                    <a:pt x="66040" y="11430"/>
                    <a:pt x="66040" y="11430"/>
                  </a:cubicBezTo>
                </a:path>
              </a:pathLst>
            </a:custGeom>
            <a:solidFill>
              <a:srgbClr val="E7191F"/>
            </a:solidFill>
            <a:ln cap="sq">
              <a:noFill/>
              <a:prstDash val="solid"/>
              <a:miter/>
            </a:ln>
          </p:spPr>
        </p:sp>
      </p:grpSp>
      <p:grpSp>
        <p:nvGrpSpPr>
          <p:cNvPr name="Group 32" id="32"/>
          <p:cNvGrpSpPr/>
          <p:nvPr/>
        </p:nvGrpSpPr>
        <p:grpSpPr>
          <a:xfrm rot="0">
            <a:off x="4129088" y="9090660"/>
            <a:ext cx="128588" cy="124777"/>
            <a:chOff x="0" y="0"/>
            <a:chExt cx="171450" cy="166370"/>
          </a:xfrm>
        </p:grpSpPr>
        <p:sp>
          <p:nvSpPr>
            <p:cNvPr name="Freeform 33" id="33"/>
            <p:cNvSpPr/>
            <p:nvPr/>
          </p:nvSpPr>
          <p:spPr>
            <a:xfrm flipH="false" flipV="false" rot="0">
              <a:off x="44450" y="43180"/>
              <a:ext cx="74930" cy="78740"/>
            </a:xfrm>
            <a:custGeom>
              <a:avLst/>
              <a:gdLst/>
              <a:ahLst/>
              <a:cxnLst/>
              <a:rect r="r" b="b" t="t" l="l"/>
              <a:pathLst>
                <a:path h="78740" w="74930">
                  <a:moveTo>
                    <a:pt x="74930" y="26670"/>
                  </a:moveTo>
                  <a:cubicBezTo>
                    <a:pt x="43180" y="78740"/>
                    <a:pt x="12700" y="68580"/>
                    <a:pt x="6350" y="58420"/>
                  </a:cubicBezTo>
                  <a:cubicBezTo>
                    <a:pt x="0" y="46990"/>
                    <a:pt x="5080" y="16510"/>
                    <a:pt x="15240" y="7620"/>
                  </a:cubicBezTo>
                  <a:cubicBezTo>
                    <a:pt x="25400" y="0"/>
                    <a:pt x="66040" y="11430"/>
                    <a:pt x="66040" y="11430"/>
                  </a:cubicBezTo>
                </a:path>
              </a:pathLst>
            </a:custGeom>
            <a:solidFill>
              <a:srgbClr val="E7191F"/>
            </a:solidFill>
            <a:ln cap="sq">
              <a:noFill/>
              <a:prstDash val="solid"/>
              <a:miter/>
            </a:ln>
          </p:spPr>
        </p:sp>
      </p:grpSp>
      <p:grpSp>
        <p:nvGrpSpPr>
          <p:cNvPr name="Group 34" id="34"/>
          <p:cNvGrpSpPr/>
          <p:nvPr/>
        </p:nvGrpSpPr>
        <p:grpSpPr>
          <a:xfrm rot="0">
            <a:off x="4280535" y="9090660"/>
            <a:ext cx="128588" cy="124777"/>
            <a:chOff x="0" y="0"/>
            <a:chExt cx="171450" cy="166370"/>
          </a:xfrm>
        </p:grpSpPr>
        <p:sp>
          <p:nvSpPr>
            <p:cNvPr name="Freeform 35" id="35"/>
            <p:cNvSpPr/>
            <p:nvPr/>
          </p:nvSpPr>
          <p:spPr>
            <a:xfrm flipH="false" flipV="false" rot="0">
              <a:off x="44450" y="43180"/>
              <a:ext cx="76200" cy="78740"/>
            </a:xfrm>
            <a:custGeom>
              <a:avLst/>
              <a:gdLst/>
              <a:ahLst/>
              <a:cxnLst/>
              <a:rect r="r" b="b" t="t" l="l"/>
              <a:pathLst>
                <a:path h="78740" w="76200">
                  <a:moveTo>
                    <a:pt x="76200" y="26670"/>
                  </a:moveTo>
                  <a:cubicBezTo>
                    <a:pt x="43180" y="78740"/>
                    <a:pt x="12700" y="68580"/>
                    <a:pt x="6350" y="58420"/>
                  </a:cubicBezTo>
                  <a:cubicBezTo>
                    <a:pt x="0" y="46990"/>
                    <a:pt x="6350" y="16510"/>
                    <a:pt x="15240" y="7620"/>
                  </a:cubicBezTo>
                  <a:cubicBezTo>
                    <a:pt x="25400" y="0"/>
                    <a:pt x="66040" y="11430"/>
                    <a:pt x="66040" y="11430"/>
                  </a:cubicBezTo>
                </a:path>
              </a:pathLst>
            </a:custGeom>
            <a:solidFill>
              <a:srgbClr val="E7191F"/>
            </a:solidFill>
            <a:ln cap="sq">
              <a:noFill/>
              <a:prstDash val="solid"/>
              <a:miter/>
            </a:ln>
          </p:spPr>
        </p:sp>
      </p:grpSp>
      <p:grpSp>
        <p:nvGrpSpPr>
          <p:cNvPr name="Group 36" id="36"/>
          <p:cNvGrpSpPr/>
          <p:nvPr/>
        </p:nvGrpSpPr>
        <p:grpSpPr>
          <a:xfrm rot="0">
            <a:off x="4399597" y="9090660"/>
            <a:ext cx="128588" cy="124777"/>
            <a:chOff x="0" y="0"/>
            <a:chExt cx="171450" cy="166370"/>
          </a:xfrm>
        </p:grpSpPr>
        <p:sp>
          <p:nvSpPr>
            <p:cNvPr name="Freeform 37" id="37"/>
            <p:cNvSpPr/>
            <p:nvPr/>
          </p:nvSpPr>
          <p:spPr>
            <a:xfrm flipH="false" flipV="false" rot="0">
              <a:off x="44450" y="43180"/>
              <a:ext cx="76200" cy="78740"/>
            </a:xfrm>
            <a:custGeom>
              <a:avLst/>
              <a:gdLst/>
              <a:ahLst/>
              <a:cxnLst/>
              <a:rect r="r" b="b" t="t" l="l"/>
              <a:pathLst>
                <a:path h="78740" w="76200">
                  <a:moveTo>
                    <a:pt x="76200" y="26670"/>
                  </a:moveTo>
                  <a:cubicBezTo>
                    <a:pt x="43180" y="78740"/>
                    <a:pt x="12700" y="68580"/>
                    <a:pt x="6350" y="58420"/>
                  </a:cubicBezTo>
                  <a:cubicBezTo>
                    <a:pt x="0" y="46990"/>
                    <a:pt x="6350" y="16510"/>
                    <a:pt x="15240" y="7620"/>
                  </a:cubicBezTo>
                  <a:cubicBezTo>
                    <a:pt x="25400" y="0"/>
                    <a:pt x="66040" y="11430"/>
                    <a:pt x="66040" y="11430"/>
                  </a:cubicBezTo>
                </a:path>
              </a:pathLst>
            </a:custGeom>
            <a:solidFill>
              <a:srgbClr val="E7191F"/>
            </a:solidFill>
            <a:ln cap="sq">
              <a:noFill/>
              <a:prstDash val="solid"/>
              <a:miter/>
            </a:ln>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Freeform 3" id="3"/>
          <p:cNvSpPr/>
          <p:nvPr/>
        </p:nvSpPr>
        <p:spPr>
          <a:xfrm flipH="false" flipV="false" rot="0">
            <a:off x="127385" y="1413245"/>
            <a:ext cx="7305229" cy="3280498"/>
          </a:xfrm>
          <a:custGeom>
            <a:avLst/>
            <a:gdLst/>
            <a:ahLst/>
            <a:cxnLst/>
            <a:rect r="r" b="b" t="t" l="l"/>
            <a:pathLst>
              <a:path h="3280498" w="7305229">
                <a:moveTo>
                  <a:pt x="0" y="0"/>
                </a:moveTo>
                <a:lnTo>
                  <a:pt x="7305230" y="0"/>
                </a:lnTo>
                <a:lnTo>
                  <a:pt x="7305230" y="3280498"/>
                </a:lnTo>
                <a:lnTo>
                  <a:pt x="0" y="3280498"/>
                </a:lnTo>
                <a:lnTo>
                  <a:pt x="0" y="0"/>
                </a:lnTo>
                <a:close/>
              </a:path>
            </a:pathLst>
          </a:custGeom>
          <a:blipFill>
            <a:blip r:embed="rId3"/>
            <a:stretch>
              <a:fillRect l="0" t="0" r="0" b="0"/>
            </a:stretch>
          </a:blipFill>
        </p:spPr>
      </p:sp>
      <p:sp>
        <p:nvSpPr>
          <p:cNvPr name="Freeform 4" id="4"/>
          <p:cNvSpPr/>
          <p:nvPr/>
        </p:nvSpPr>
        <p:spPr>
          <a:xfrm flipH="false" flipV="false" rot="0">
            <a:off x="118703" y="4840836"/>
            <a:ext cx="7313911" cy="3024889"/>
          </a:xfrm>
          <a:custGeom>
            <a:avLst/>
            <a:gdLst/>
            <a:ahLst/>
            <a:cxnLst/>
            <a:rect r="r" b="b" t="t" l="l"/>
            <a:pathLst>
              <a:path h="3024889" w="7313911">
                <a:moveTo>
                  <a:pt x="0" y="0"/>
                </a:moveTo>
                <a:lnTo>
                  <a:pt x="7313912" y="0"/>
                </a:lnTo>
                <a:lnTo>
                  <a:pt x="7313912" y="3024889"/>
                </a:lnTo>
                <a:lnTo>
                  <a:pt x="0" y="3024889"/>
                </a:lnTo>
                <a:lnTo>
                  <a:pt x="0" y="0"/>
                </a:lnTo>
                <a:close/>
              </a:path>
            </a:pathLst>
          </a:custGeom>
          <a:blipFill>
            <a:blip r:embed="rId4"/>
            <a:stretch>
              <a:fillRect l="0" t="0" r="0" b="0"/>
            </a:stretch>
          </a:blipFill>
        </p:spPr>
      </p:sp>
      <p:sp>
        <p:nvSpPr>
          <p:cNvPr name="Freeform 5" id="5"/>
          <p:cNvSpPr/>
          <p:nvPr/>
        </p:nvSpPr>
        <p:spPr>
          <a:xfrm flipH="false" flipV="false" rot="0">
            <a:off x="109025" y="8052654"/>
            <a:ext cx="7323590" cy="1653118"/>
          </a:xfrm>
          <a:custGeom>
            <a:avLst/>
            <a:gdLst/>
            <a:ahLst/>
            <a:cxnLst/>
            <a:rect r="r" b="b" t="t" l="l"/>
            <a:pathLst>
              <a:path h="1653118" w="7323590">
                <a:moveTo>
                  <a:pt x="0" y="0"/>
                </a:moveTo>
                <a:lnTo>
                  <a:pt x="7323590" y="0"/>
                </a:lnTo>
                <a:lnTo>
                  <a:pt x="7323590" y="1653118"/>
                </a:lnTo>
                <a:lnTo>
                  <a:pt x="0" y="1653118"/>
                </a:lnTo>
                <a:lnTo>
                  <a:pt x="0" y="0"/>
                </a:lnTo>
                <a:close/>
              </a:path>
            </a:pathLst>
          </a:custGeom>
          <a:blipFill>
            <a:blip r:embed="rId5"/>
            <a:stretch>
              <a:fillRect l="0" t="0" r="0" b="0"/>
            </a:stretch>
          </a:blipFill>
        </p:spPr>
      </p:sp>
      <p:sp>
        <p:nvSpPr>
          <p:cNvPr name="TextBox 6" id="6"/>
          <p:cNvSpPr txBox="true"/>
          <p:nvPr/>
        </p:nvSpPr>
        <p:spPr>
          <a:xfrm rot="0">
            <a:off x="332760" y="636375"/>
            <a:ext cx="2165449" cy="511811"/>
          </a:xfrm>
          <a:prstGeom prst="rect">
            <a:avLst/>
          </a:prstGeom>
        </p:spPr>
        <p:txBody>
          <a:bodyPr anchor="t" rtlCol="false" tIns="0" lIns="0" bIns="0" rIns="0">
            <a:spAutoFit/>
          </a:bodyPr>
          <a:lstStyle/>
          <a:p>
            <a:pPr algn="l">
              <a:lnSpc>
                <a:spcPts val="4339"/>
              </a:lnSpc>
              <a:spcBef>
                <a:spcPct val="0"/>
              </a:spcBef>
            </a:pPr>
            <a:r>
              <a:rPr lang="en-US" sz="3099" b="true">
                <a:solidFill>
                  <a:srgbClr val="000000"/>
                </a:solidFill>
                <a:latin typeface="Canva Sans Bold"/>
                <a:ea typeface="Canva Sans Bold"/>
                <a:cs typeface="Canva Sans Bold"/>
                <a:sym typeface="Canva Sans Bold"/>
              </a:rPr>
              <a:t>traceroute: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Freeform 3" id="3"/>
          <p:cNvSpPr/>
          <p:nvPr/>
        </p:nvSpPr>
        <p:spPr>
          <a:xfrm flipH="false" flipV="false" rot="0">
            <a:off x="151315" y="3602876"/>
            <a:ext cx="7255456" cy="4464896"/>
          </a:xfrm>
          <a:custGeom>
            <a:avLst/>
            <a:gdLst/>
            <a:ahLst/>
            <a:cxnLst/>
            <a:rect r="r" b="b" t="t" l="l"/>
            <a:pathLst>
              <a:path h="4464896" w="7255456">
                <a:moveTo>
                  <a:pt x="0" y="0"/>
                </a:moveTo>
                <a:lnTo>
                  <a:pt x="7255456" y="0"/>
                </a:lnTo>
                <a:lnTo>
                  <a:pt x="7255456" y="4464896"/>
                </a:lnTo>
                <a:lnTo>
                  <a:pt x="0" y="4464896"/>
                </a:lnTo>
                <a:lnTo>
                  <a:pt x="0" y="0"/>
                </a:lnTo>
                <a:close/>
              </a:path>
            </a:pathLst>
          </a:custGeom>
          <a:blipFill>
            <a:blip r:embed="rId3"/>
            <a:stretch>
              <a:fillRect l="0" t="0" r="0" b="0"/>
            </a:stretch>
          </a:blipFill>
        </p:spPr>
      </p:sp>
      <p:sp>
        <p:nvSpPr>
          <p:cNvPr name="TextBox 4" id="4"/>
          <p:cNvSpPr txBox="true"/>
          <p:nvPr/>
        </p:nvSpPr>
        <p:spPr>
          <a:xfrm rot="0">
            <a:off x="455321" y="2304704"/>
            <a:ext cx="7104679" cy="1054736"/>
          </a:xfrm>
          <a:prstGeom prst="rect">
            <a:avLst/>
          </a:prstGeom>
        </p:spPr>
        <p:txBody>
          <a:bodyPr anchor="t" rtlCol="false" tIns="0" lIns="0" bIns="0" rIns="0">
            <a:spAutoFit/>
          </a:bodyPr>
          <a:lstStyle/>
          <a:p>
            <a:pPr algn="l">
              <a:lnSpc>
                <a:spcPts val="4339"/>
              </a:lnSpc>
              <a:spcBef>
                <a:spcPct val="0"/>
              </a:spcBef>
            </a:pPr>
            <a:r>
              <a:rPr lang="en-US" sz="3099" b="true">
                <a:solidFill>
                  <a:srgbClr val="000000"/>
                </a:solidFill>
                <a:latin typeface="Canva Sans Bold"/>
                <a:ea typeface="Canva Sans Bold"/>
                <a:cs typeface="Canva Sans Bold"/>
                <a:sym typeface="Canva Sans Bold"/>
              </a:rPr>
              <a:t>Detailed traceroute analysis using mtr: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82869" t="-1069" r="-82869" b="-1069"/>
            </a:stretch>
          </a:blipFill>
        </p:spPr>
      </p:sp>
      <p:sp>
        <p:nvSpPr>
          <p:cNvPr name="Freeform 3" id="3"/>
          <p:cNvSpPr/>
          <p:nvPr/>
        </p:nvSpPr>
        <p:spPr>
          <a:xfrm flipH="false" flipV="false" rot="0">
            <a:off x="375290" y="6331560"/>
            <a:ext cx="6973316" cy="3788272"/>
          </a:xfrm>
          <a:custGeom>
            <a:avLst/>
            <a:gdLst/>
            <a:ahLst/>
            <a:cxnLst/>
            <a:rect r="r" b="b" t="t" l="l"/>
            <a:pathLst>
              <a:path h="3788272" w="6973316">
                <a:moveTo>
                  <a:pt x="0" y="0"/>
                </a:moveTo>
                <a:lnTo>
                  <a:pt x="6973316" y="0"/>
                </a:lnTo>
                <a:lnTo>
                  <a:pt x="6973316" y="3788272"/>
                </a:lnTo>
                <a:lnTo>
                  <a:pt x="0" y="3788272"/>
                </a:lnTo>
                <a:lnTo>
                  <a:pt x="0" y="0"/>
                </a:lnTo>
                <a:close/>
              </a:path>
            </a:pathLst>
          </a:custGeom>
          <a:blipFill>
            <a:blip r:embed="rId3"/>
            <a:stretch>
              <a:fillRect l="0" t="0" r="0" b="0"/>
            </a:stretch>
          </a:blipFill>
        </p:spPr>
      </p:sp>
      <p:sp>
        <p:nvSpPr>
          <p:cNvPr name="TextBox 4" id="4"/>
          <p:cNvSpPr txBox="true"/>
          <p:nvPr/>
        </p:nvSpPr>
        <p:spPr>
          <a:xfrm rot="0">
            <a:off x="375290" y="583660"/>
            <a:ext cx="1403449"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Qn 4 - 10:</a:t>
            </a:r>
          </a:p>
        </p:txBody>
      </p:sp>
      <p:sp>
        <p:nvSpPr>
          <p:cNvPr name="TextBox 5" id="5"/>
          <p:cNvSpPr txBox="true"/>
          <p:nvPr/>
        </p:nvSpPr>
        <p:spPr>
          <a:xfrm rot="0">
            <a:off x="756000" y="1094366"/>
            <a:ext cx="7079303" cy="523875"/>
          </a:xfrm>
          <a:prstGeom prst="rect">
            <a:avLst/>
          </a:prstGeom>
        </p:spPr>
        <p:txBody>
          <a:bodyPr anchor="t" rtlCol="false" tIns="0" lIns="0" bIns="0" rIns="0">
            <a:spAutoFit/>
          </a:bodyPr>
          <a:lstStyle/>
          <a:p>
            <a:pPr algn="l">
              <a:lnSpc>
                <a:spcPts val="2100"/>
              </a:lnSpc>
            </a:pPr>
            <a:r>
              <a:rPr lang="en-US" sz="1500">
                <a:solidFill>
                  <a:srgbClr val="000000"/>
                </a:solidFill>
                <a:latin typeface="Canva Sans"/>
                <a:ea typeface="Canva Sans"/>
                <a:cs typeface="Canva Sans"/>
                <a:sym typeface="Canva Sans"/>
              </a:rPr>
              <a:t>Network Topology in Cisco Packet Tracer</a:t>
            </a:r>
          </a:p>
          <a:p>
            <a:pPr algn="l" marL="323853" indent="-161927" lvl="1">
              <a:lnSpc>
                <a:spcPts val="2100"/>
              </a:lnSpc>
              <a:spcBef>
                <a:spcPct val="0"/>
              </a:spcBef>
              <a:buFont typeface="Arial"/>
              <a:buChar char="•"/>
            </a:pPr>
            <a:r>
              <a:rPr lang="en-US" sz="1500">
                <a:solidFill>
                  <a:srgbClr val="000000"/>
                </a:solidFill>
                <a:latin typeface="Canva Sans"/>
                <a:ea typeface="Canva Sans"/>
                <a:cs typeface="Canva Sans"/>
                <a:sym typeface="Canva Sans"/>
              </a:rPr>
              <a:t>VLAN, SSH/Telnet, Troubleshooting, Inter VLAN Routing </a:t>
            </a:r>
          </a:p>
        </p:txBody>
      </p:sp>
      <p:sp>
        <p:nvSpPr>
          <p:cNvPr name="TextBox 6" id="6"/>
          <p:cNvSpPr txBox="true"/>
          <p:nvPr/>
        </p:nvSpPr>
        <p:spPr>
          <a:xfrm rot="0">
            <a:off x="317915" y="2034314"/>
            <a:ext cx="764530" cy="349250"/>
          </a:xfrm>
          <a:prstGeom prst="rect">
            <a:avLst/>
          </a:prstGeom>
        </p:spPr>
        <p:txBody>
          <a:bodyPr anchor="t" rtlCol="false" tIns="0" lIns="0" bIns="0" rIns="0">
            <a:spAutoFit/>
          </a:bodyPr>
          <a:lstStyle/>
          <a:p>
            <a:pPr algn="l">
              <a:lnSpc>
                <a:spcPts val="2800"/>
              </a:lnSpc>
              <a:spcBef>
                <a:spcPct val="0"/>
              </a:spcBef>
            </a:pPr>
            <a:r>
              <a:rPr lang="en-US" sz="2000" b="true">
                <a:solidFill>
                  <a:srgbClr val="000000"/>
                </a:solidFill>
                <a:latin typeface="Canva Sans Bold"/>
                <a:ea typeface="Canva Sans Bold"/>
                <a:cs typeface="Canva Sans Bold"/>
                <a:sym typeface="Canva Sans Bold"/>
              </a:rPr>
              <a:t>VLAN:</a:t>
            </a:r>
          </a:p>
        </p:txBody>
      </p:sp>
      <p:sp>
        <p:nvSpPr>
          <p:cNvPr name="TextBox 7" id="7"/>
          <p:cNvSpPr txBox="true"/>
          <p:nvPr/>
        </p:nvSpPr>
        <p:spPr>
          <a:xfrm rot="0">
            <a:off x="312788" y="2497864"/>
            <a:ext cx="6491212" cy="1590675"/>
          </a:xfrm>
          <a:prstGeom prst="rect">
            <a:avLst/>
          </a:prstGeom>
        </p:spPr>
        <p:txBody>
          <a:bodyPr anchor="t" rtlCol="false" tIns="0" lIns="0" bIns="0" rIns="0">
            <a:spAutoFit/>
          </a:bodyPr>
          <a:lstStyle/>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VLANs (Virtual Local Area Networks) </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VLANs segment a network to separate traffic logically rather than physically. </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Devices in the same VLAN can communicate, but different VLANs need a Layer 3 device (router or Layer 3 switch) for communication.</a:t>
            </a:r>
          </a:p>
        </p:txBody>
      </p:sp>
      <p:sp>
        <p:nvSpPr>
          <p:cNvPr name="TextBox 8" id="8"/>
          <p:cNvSpPr txBox="true"/>
          <p:nvPr/>
        </p:nvSpPr>
        <p:spPr>
          <a:xfrm rot="0">
            <a:off x="375290" y="4231381"/>
            <a:ext cx="1381423" cy="349250"/>
          </a:xfrm>
          <a:prstGeom prst="rect">
            <a:avLst/>
          </a:prstGeom>
        </p:spPr>
        <p:txBody>
          <a:bodyPr anchor="t" rtlCol="false" tIns="0" lIns="0" bIns="0" rIns="0">
            <a:spAutoFit/>
          </a:bodyPr>
          <a:lstStyle/>
          <a:p>
            <a:pPr algn="l">
              <a:lnSpc>
                <a:spcPts val="2800"/>
              </a:lnSpc>
              <a:spcBef>
                <a:spcPct val="0"/>
              </a:spcBef>
            </a:pPr>
            <a:r>
              <a:rPr lang="en-US" sz="2000" b="true">
                <a:solidFill>
                  <a:srgbClr val="000000"/>
                </a:solidFill>
                <a:latin typeface="Canva Sans Bold"/>
                <a:ea typeface="Canva Sans Bold"/>
                <a:cs typeface="Canva Sans Bold"/>
                <a:sym typeface="Canva Sans Bold"/>
              </a:rPr>
              <a:t>Trunk Port:</a:t>
            </a:r>
          </a:p>
        </p:txBody>
      </p:sp>
      <p:sp>
        <p:nvSpPr>
          <p:cNvPr name="TextBox 9" id="9"/>
          <p:cNvSpPr txBox="true"/>
          <p:nvPr/>
        </p:nvSpPr>
        <p:spPr>
          <a:xfrm rot="0">
            <a:off x="312788" y="4706523"/>
            <a:ext cx="6491212" cy="1323975"/>
          </a:xfrm>
          <a:prstGeom prst="rect">
            <a:avLst/>
          </a:prstGeom>
        </p:spPr>
        <p:txBody>
          <a:bodyPr anchor="t" rtlCol="false" tIns="0" lIns="0" bIns="0" rIns="0">
            <a:spAutoFit/>
          </a:bodyPr>
          <a:lstStyle/>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A trunk port is a switch port that carries multiple VLANs over a single physical link between network devices like switches or routers.</a:t>
            </a:r>
          </a:p>
          <a:p>
            <a:pPr algn="l" marL="323853" indent="-161927" lvl="1">
              <a:lnSpc>
                <a:spcPts val="2100"/>
              </a:lnSpc>
              <a:buFont typeface="Arial"/>
              <a:buChar char="•"/>
            </a:pPr>
            <a:r>
              <a:rPr lang="en-US" sz="1500">
                <a:solidFill>
                  <a:srgbClr val="000000"/>
                </a:solidFill>
                <a:latin typeface="Canva Sans"/>
                <a:ea typeface="Canva Sans"/>
                <a:cs typeface="Canva Sans"/>
                <a:sym typeface="Canva Sans"/>
              </a:rPr>
              <a:t>It uses </a:t>
            </a:r>
            <a:r>
              <a:rPr lang="en-US" b="true" sz="1500">
                <a:solidFill>
                  <a:srgbClr val="000000"/>
                </a:solidFill>
                <a:latin typeface="Canva Sans Bold"/>
                <a:ea typeface="Canva Sans Bold"/>
                <a:cs typeface="Canva Sans Bold"/>
                <a:sym typeface="Canva Sans Bold"/>
              </a:rPr>
              <a:t>802.1Q encapsulation</a:t>
            </a:r>
            <a:r>
              <a:rPr lang="en-US" sz="1500">
                <a:solidFill>
                  <a:srgbClr val="000000"/>
                </a:solidFill>
                <a:latin typeface="Canva Sans"/>
                <a:ea typeface="Canva Sans"/>
                <a:cs typeface="Canva Sans"/>
                <a:sym typeface="Canva Sans"/>
              </a:rPr>
              <a:t> to tag VLAN traffic to differentiate different vlan when they travel across the trunk.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DAGh_tSnL3g</dc:identifier>
  <dcterms:modified xsi:type="dcterms:W3CDTF">2011-08-01T06:04:30Z</dcterms:modified>
  <cp:revision>1</cp:revision>
  <dc:title>NW Module 7 &amp; 8</dc:title>
</cp:coreProperties>
</file>